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75" r:id="rId3"/>
    <p:sldId id="281" r:id="rId4"/>
    <p:sldId id="257" r:id="rId5"/>
    <p:sldId id="287" r:id="rId6"/>
    <p:sldId id="276" r:id="rId7"/>
    <p:sldId id="286" r:id="rId8"/>
    <p:sldId id="285" r:id="rId9"/>
    <p:sldId id="265" r:id="rId10"/>
    <p:sldId id="263" r:id="rId11"/>
    <p:sldId id="259" r:id="rId12"/>
    <p:sldId id="278" r:id="rId13"/>
    <p:sldId id="280" r:id="rId14"/>
    <p:sldId id="279" r:id="rId15"/>
    <p:sldId id="282" r:id="rId16"/>
    <p:sldId id="288" r:id="rId17"/>
    <p:sldId id="283" r:id="rId18"/>
    <p:sldId id="284" r:id="rId19"/>
    <p:sldId id="262" r:id="rId20"/>
  </p:sldIdLst>
  <p:sldSz cx="12192000" cy="6858000"/>
  <p:notesSz cx="6858000" cy="9144000"/>
  <p:embeddedFontLst>
    <p:embeddedFont>
      <p:font typeface="배달의민족 주아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서울남산 장체B" panose="02020603020101020101" pitchFamily="18" charset="-127"/>
      <p:regular r:id="rId25"/>
    </p:embeddedFont>
    <p:embeddedFont>
      <p:font typeface="서울남산 장체BL" panose="02020603020101020101" pitchFamily="18" charset="-127"/>
      <p:regular r:id="rId26"/>
    </p:embeddedFont>
    <p:embeddedFont>
      <p:font typeface="스웨거 TTF" panose="020B0600000101010101" pitchFamily="50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 진한" initials="문진" lastIdx="2" clrIdx="0">
    <p:extLst>
      <p:ext uri="{19B8F6BF-5375-455C-9EA6-DF929625EA0E}">
        <p15:presenceInfo xmlns:p15="http://schemas.microsoft.com/office/powerpoint/2012/main" userId="12f472a7bdab77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CD2F"/>
    <a:srgbClr val="E56239"/>
    <a:srgbClr val="FFD54F"/>
    <a:srgbClr val="F2F0E8"/>
    <a:srgbClr val="FF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238" autoAdjust="0"/>
  </p:normalViewPr>
  <p:slideViewPr>
    <p:cSldViewPr snapToGrid="0" showGuides="1">
      <p:cViewPr>
        <p:scale>
          <a:sx n="100" d="100"/>
          <a:sy n="100" d="100"/>
        </p:scale>
        <p:origin x="-996" y="-13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0T01:24:14.794" idx="1">
    <p:pos x="5960" y="-577"/>
    <p:text>건물상세정보란이 있으면  그에대한 자세한 설명은 구두?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2AB0F-A6D0-422F-A60A-AEF45097A0C0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6501F-5FF9-4E8B-900E-AF7158B77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4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59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카테고리에서 원하는 항목을 선택 </a:t>
            </a:r>
            <a:r>
              <a:rPr lang="en-US" altLang="ko-KR"/>
              <a:t>, </a:t>
            </a:r>
            <a:r>
              <a:rPr lang="ko-KR" altLang="en-US"/>
              <a:t>비교</a:t>
            </a:r>
            <a:r>
              <a:rPr lang="en-US" altLang="ko-KR"/>
              <a:t>, </a:t>
            </a:r>
            <a:r>
              <a:rPr lang="ko-KR" altLang="en-US"/>
              <a:t>가중치를 계산 </a:t>
            </a:r>
            <a:r>
              <a:rPr lang="en-US" altLang="ko-KR"/>
              <a:t> -&gt; </a:t>
            </a:r>
            <a:r>
              <a:rPr lang="ko-KR" altLang="en-US"/>
              <a:t>결정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6501F-5FF9-4E8B-900E-AF7158B77D7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4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8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36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5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2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43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89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43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78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6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376D6-937F-4B7B-9B87-BBEA71F2F3BE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5A7CA-0A59-4248-BF42-4162464B6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448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7.png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24.png"/><Relationship Id="rId19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7.png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24.png"/><Relationship Id="rId19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2882900" y="215900"/>
            <a:ext cx="6426200" cy="6426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943348" y="3843971"/>
            <a:ext cx="4305300" cy="945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엄마의 지도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11" y="4575034"/>
            <a:ext cx="259077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귀엽조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½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문진한 김민지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조규상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779C7BD3-65B0-43AD-B1B5-B23262479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74" y="1035893"/>
            <a:ext cx="2927452" cy="29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69" y="1610937"/>
            <a:ext cx="3763235" cy="37632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31363" y="2960158"/>
            <a:ext cx="32351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주요 화면 설계</a:t>
            </a:r>
          </a:p>
        </p:txBody>
      </p:sp>
    </p:spTree>
    <p:extLst>
      <p:ext uri="{BB962C8B-B14F-4D97-AF65-F5344CB8AC3E}">
        <p14:creationId xmlns:p14="http://schemas.microsoft.com/office/powerpoint/2010/main" val="284779526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1" y="386920"/>
            <a:ext cx="838368" cy="838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6737" y="405835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주요 화면 설계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03169" y="1403589"/>
            <a:ext cx="9922794" cy="4656389"/>
            <a:chOff x="1103169" y="1403589"/>
            <a:chExt cx="9922794" cy="46563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1"/>
            <a:stretch/>
          </p:blipFill>
          <p:spPr>
            <a:xfrm>
              <a:off x="1782619" y="1409007"/>
              <a:ext cx="9243344" cy="4650971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1103169" y="1403589"/>
              <a:ext cx="679450" cy="3712268"/>
              <a:chOff x="-26675" y="1409006"/>
              <a:chExt cx="679450" cy="3712268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-26675" y="1409006"/>
                <a:ext cx="679450" cy="3712268"/>
                <a:chOff x="-26675" y="1409006"/>
                <a:chExt cx="679450" cy="3712268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73835" b="25196"/>
                <a:stretch/>
              </p:blipFill>
              <p:spPr>
                <a:xfrm>
                  <a:off x="0" y="1409007"/>
                  <a:ext cx="652775" cy="3712267"/>
                </a:xfrm>
                <a:prstGeom prst="rect">
                  <a:avLst/>
                </a:prstGeom>
              </p:spPr>
            </p:pic>
            <p:sp>
              <p:nvSpPr>
                <p:cNvPr id="12" name="직사각형 11"/>
                <p:cNvSpPr/>
                <p:nvPr/>
              </p:nvSpPr>
              <p:spPr>
                <a:xfrm>
                  <a:off x="-26675" y="1409006"/>
                  <a:ext cx="679450" cy="648394"/>
                </a:xfrm>
                <a:prstGeom prst="rect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-3335" y="2034540"/>
                  <a:ext cx="632743" cy="3073400"/>
                  <a:chOff x="0" y="2034540"/>
                  <a:chExt cx="632743" cy="3073400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0" y="20345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8" y="26504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62" y="32664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90" y="38823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918" y="44983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12116" y="244609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안전</a:t>
                </a:r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731"/>
              <a:stretch/>
            </p:blipFill>
            <p:spPr>
              <a:xfrm>
                <a:off x="84984" y="2120040"/>
                <a:ext cx="444113" cy="352046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90"/>
              <a:stretch/>
            </p:blipFill>
            <p:spPr>
              <a:xfrm>
                <a:off x="96893" y="2701028"/>
                <a:ext cx="395547" cy="376663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02590" y="304861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위생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16"/>
              <a:stretch/>
            </p:blipFill>
            <p:spPr>
              <a:xfrm>
                <a:off x="104512" y="3340490"/>
                <a:ext cx="395547" cy="362708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90958" y="3684273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시설</a:t>
                </a:r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82"/>
              <a:stretch/>
            </p:blipFill>
            <p:spPr>
              <a:xfrm>
                <a:off x="23138" y="3924844"/>
                <a:ext cx="496433" cy="417095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69690" y="4293873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교직원</a:t>
                </a: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1216524" y="2295863"/>
            <a:ext cx="1130300" cy="96912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82619" y="1403589"/>
            <a:ext cx="9243344" cy="4656389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기본화면</a:t>
            </a:r>
            <a:endParaRPr lang="ko-KR" altLang="en-US" sz="28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7"/>
          <a:stretch/>
        </p:blipFill>
        <p:spPr>
          <a:xfrm>
            <a:off x="1150321" y="1456179"/>
            <a:ext cx="584200" cy="49950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91440" y="4585817"/>
            <a:ext cx="734496" cy="530041"/>
            <a:chOff x="1091440" y="4585817"/>
            <a:chExt cx="734496" cy="53004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216" y="4585817"/>
              <a:ext cx="429358" cy="30716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091440" y="4900414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/>
                <a:t>지역별 순위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483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1" y="386920"/>
            <a:ext cx="838368" cy="838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3980" y="44428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주요 화면 설계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241021" y="1409007"/>
            <a:ext cx="9812650" cy="4657716"/>
            <a:chOff x="1241021" y="1543731"/>
            <a:chExt cx="9812650" cy="46577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1"/>
            <a:stretch/>
          </p:blipFill>
          <p:spPr>
            <a:xfrm>
              <a:off x="1920471" y="1550476"/>
              <a:ext cx="9133200" cy="4650971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1242580" y="1543731"/>
              <a:ext cx="2521477" cy="3712268"/>
              <a:chOff x="-26675" y="1409006"/>
              <a:chExt cx="2521477" cy="3712268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-26675" y="1409006"/>
                <a:ext cx="2521477" cy="3712268"/>
                <a:chOff x="-26675" y="1409006"/>
                <a:chExt cx="2521477" cy="3712268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194" b="25196"/>
                <a:stretch/>
              </p:blipFill>
              <p:spPr>
                <a:xfrm>
                  <a:off x="0" y="2063749"/>
                  <a:ext cx="2494802" cy="3057525"/>
                </a:xfrm>
                <a:prstGeom prst="rect">
                  <a:avLst/>
                </a:prstGeom>
              </p:spPr>
            </p:pic>
            <p:sp>
              <p:nvSpPr>
                <p:cNvPr id="12" name="직사각형 11"/>
                <p:cNvSpPr/>
                <p:nvPr/>
              </p:nvSpPr>
              <p:spPr>
                <a:xfrm>
                  <a:off x="-26675" y="1409006"/>
                  <a:ext cx="677892" cy="648394"/>
                </a:xfrm>
                <a:prstGeom prst="rect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-3335" y="2034540"/>
                  <a:ext cx="632743" cy="3073400"/>
                  <a:chOff x="0" y="2034540"/>
                  <a:chExt cx="632743" cy="3073400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0" y="20345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8" y="26504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62" y="32664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90" y="38823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918" y="44983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12116" y="244609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안전</a:t>
                </a:r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731"/>
              <a:stretch/>
            </p:blipFill>
            <p:spPr>
              <a:xfrm>
                <a:off x="84984" y="2120040"/>
                <a:ext cx="444113" cy="352046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90"/>
              <a:stretch/>
            </p:blipFill>
            <p:spPr>
              <a:xfrm>
                <a:off x="96893" y="2701028"/>
                <a:ext cx="395547" cy="376663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02590" y="304861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위생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16"/>
              <a:stretch/>
            </p:blipFill>
            <p:spPr>
              <a:xfrm>
                <a:off x="104512" y="3340490"/>
                <a:ext cx="395547" cy="362708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90958" y="3684273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시설</a:t>
                </a:r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82"/>
              <a:stretch/>
            </p:blipFill>
            <p:spPr>
              <a:xfrm>
                <a:off x="23138" y="3924844"/>
                <a:ext cx="496433" cy="417095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69690" y="4293873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/>
                  <a:t>교직원</a:t>
                </a:r>
                <a:endParaRPr lang="ko-KR" altLang="en-US" sz="800" b="1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1241021" y="1550476"/>
              <a:ext cx="679450" cy="3712268"/>
              <a:chOff x="-26675" y="1409006"/>
              <a:chExt cx="679450" cy="3712268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-26675" y="1409006"/>
                <a:ext cx="679450" cy="3712268"/>
                <a:chOff x="-26675" y="1409006"/>
                <a:chExt cx="679450" cy="3712268"/>
              </a:xfrm>
            </p:grpSpPr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73835" b="25196"/>
                <a:stretch/>
              </p:blipFill>
              <p:spPr>
                <a:xfrm>
                  <a:off x="0" y="1409007"/>
                  <a:ext cx="652775" cy="3712267"/>
                </a:xfrm>
                <a:prstGeom prst="rect">
                  <a:avLst/>
                </a:prstGeom>
              </p:spPr>
            </p:pic>
            <p:sp>
              <p:nvSpPr>
                <p:cNvPr id="45" name="직사각형 44"/>
                <p:cNvSpPr/>
                <p:nvPr/>
              </p:nvSpPr>
              <p:spPr>
                <a:xfrm>
                  <a:off x="-26675" y="1409006"/>
                  <a:ext cx="679450" cy="648394"/>
                </a:xfrm>
                <a:prstGeom prst="rect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46" name="그룹 45"/>
                <p:cNvGrpSpPr/>
                <p:nvPr/>
              </p:nvGrpSpPr>
              <p:grpSpPr>
                <a:xfrm>
                  <a:off x="-3335" y="2034540"/>
                  <a:ext cx="632743" cy="3073400"/>
                  <a:chOff x="0" y="2034540"/>
                  <a:chExt cx="632743" cy="3073400"/>
                </a:xfrm>
              </p:grpSpPr>
              <p:sp>
                <p:nvSpPr>
                  <p:cNvPr id="47" name="직사각형 46"/>
                  <p:cNvSpPr/>
                  <p:nvPr/>
                </p:nvSpPr>
                <p:spPr>
                  <a:xfrm>
                    <a:off x="0" y="20345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직사각형 47"/>
                  <p:cNvSpPr/>
                  <p:nvPr/>
                </p:nvSpPr>
                <p:spPr>
                  <a:xfrm>
                    <a:off x="428" y="26504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62" y="32664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직사각형 49"/>
                  <p:cNvSpPr/>
                  <p:nvPr/>
                </p:nvSpPr>
                <p:spPr>
                  <a:xfrm>
                    <a:off x="490" y="38823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직사각형 50"/>
                  <p:cNvSpPr/>
                  <p:nvPr/>
                </p:nvSpPr>
                <p:spPr>
                  <a:xfrm>
                    <a:off x="918" y="44983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112116" y="244609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안전</a:t>
                </a: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731"/>
              <a:stretch/>
            </p:blipFill>
            <p:spPr>
              <a:xfrm>
                <a:off x="84984" y="2120040"/>
                <a:ext cx="444113" cy="352046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90"/>
              <a:stretch/>
            </p:blipFill>
            <p:spPr>
              <a:xfrm>
                <a:off x="96893" y="2701028"/>
                <a:ext cx="395547" cy="376663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02590" y="304861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위생</a:t>
                </a:r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16"/>
              <a:stretch/>
            </p:blipFill>
            <p:spPr>
              <a:xfrm>
                <a:off x="104512" y="3340490"/>
                <a:ext cx="395547" cy="362708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90958" y="3684273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시설</a:t>
                </a: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82"/>
              <a:stretch/>
            </p:blipFill>
            <p:spPr>
              <a:xfrm>
                <a:off x="23138" y="3924844"/>
                <a:ext cx="496433" cy="417095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69690" y="4293873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/>
                  <a:t>교직원</a:t>
                </a:r>
                <a:endParaRPr lang="ko-KR" altLang="en-US" sz="800" b="1" dirty="0"/>
              </a:p>
            </p:txBody>
          </p:sp>
        </p:grpSp>
      </p:grpSp>
      <p:sp>
        <p:nvSpPr>
          <p:cNvPr id="6" name="직사각형 5"/>
          <p:cNvSpPr/>
          <p:nvPr/>
        </p:nvSpPr>
        <p:spPr>
          <a:xfrm>
            <a:off x="3302228" y="2580607"/>
            <a:ext cx="21544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302228" y="2919208"/>
            <a:ext cx="21544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7" t="40064" b="42150"/>
          <a:stretch/>
        </p:blipFill>
        <p:spPr>
          <a:xfrm>
            <a:off x="1911350" y="2490669"/>
            <a:ext cx="1852707" cy="88265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7" t="40064" b="51393"/>
          <a:stretch/>
        </p:blipFill>
        <p:spPr>
          <a:xfrm>
            <a:off x="1911350" y="2057006"/>
            <a:ext cx="1852707" cy="447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14436" y="2146997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소방 안전 검사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162334" y="253000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가스 검사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62334" y="29565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전기 검사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93267" y="3431285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놀이시설 검사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46957" y="3897383"/>
            <a:ext cx="1042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CCTV </a:t>
            </a:r>
            <a:r>
              <a:rPr lang="ko-KR" altLang="en-US" sz="1400" dirty="0"/>
              <a:t>여부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93267" y="435314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소방 훈련 여부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409950" y="2162751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409950" y="2596868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409950" y="3030985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10286" y="3487691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09950" y="3952201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409950" y="4408341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3286190" y="2152077"/>
            <a:ext cx="1130300" cy="9691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2"/>
          <a:stretch/>
        </p:blipFill>
        <p:spPr>
          <a:xfrm>
            <a:off x="3421233" y="2184869"/>
            <a:ext cx="242887" cy="17693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2"/>
          <a:stretch/>
        </p:blipFill>
        <p:spPr>
          <a:xfrm>
            <a:off x="3405349" y="2623162"/>
            <a:ext cx="242887" cy="17693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2"/>
          <a:stretch/>
        </p:blipFill>
        <p:spPr>
          <a:xfrm>
            <a:off x="3389465" y="3061455"/>
            <a:ext cx="242887" cy="176939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2"/>
          <a:stretch/>
        </p:blipFill>
        <p:spPr>
          <a:xfrm>
            <a:off x="3394190" y="3981888"/>
            <a:ext cx="242887" cy="17693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1337687" y="2896083"/>
            <a:ext cx="1130300" cy="969128"/>
          </a:xfrm>
          <a:prstGeom prst="rect">
            <a:avLst/>
          </a:prstGeom>
        </p:spPr>
      </p:pic>
      <p:grpSp>
        <p:nvGrpSpPr>
          <p:cNvPr id="87" name="그룹 86"/>
          <p:cNvGrpSpPr/>
          <p:nvPr/>
        </p:nvGrpSpPr>
        <p:grpSpPr>
          <a:xfrm>
            <a:off x="3744799" y="2052527"/>
            <a:ext cx="1752600" cy="3065292"/>
            <a:chOff x="3744799" y="2052527"/>
            <a:chExt cx="1752600" cy="3065292"/>
          </a:xfrm>
        </p:grpSpPr>
        <p:grpSp>
          <p:nvGrpSpPr>
            <p:cNvPr id="74" name="그룹 73"/>
            <p:cNvGrpSpPr/>
            <p:nvPr/>
          </p:nvGrpSpPr>
          <p:grpSpPr>
            <a:xfrm>
              <a:off x="3744799" y="2052527"/>
              <a:ext cx="1752600" cy="3065292"/>
              <a:chOff x="5327650" y="2112274"/>
              <a:chExt cx="1752600" cy="3065292"/>
            </a:xfrm>
          </p:grpSpPr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28" t="39186" r="13649" b="25196"/>
              <a:stretch/>
            </p:blipFill>
            <p:spPr>
              <a:xfrm>
                <a:off x="5327650" y="3409950"/>
                <a:ext cx="1752600" cy="1767616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28" t="48527" r="13649" b="25196"/>
              <a:stretch/>
            </p:blipFill>
            <p:spPr>
              <a:xfrm>
                <a:off x="5327650" y="2112274"/>
                <a:ext cx="1752600" cy="1304025"/>
              </a:xfrm>
              <a:prstGeom prst="rect">
                <a:avLst/>
              </a:prstGeom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3971326" y="2142175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공기 질 검사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14504" y="2586520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소독 여부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977908" y="3032329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음용수 </a:t>
              </a:r>
              <a:r>
                <a:rPr lang="ko-KR" altLang="en-US" sz="1400" dirty="0"/>
                <a:t>검사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43975" y="3445615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수질 </a:t>
              </a:r>
              <a:r>
                <a:rPr lang="ko-KR" altLang="en-US" sz="1400" dirty="0"/>
                <a:t>검사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903844" y="3922483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미세먼지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여부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47737" y="4381732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201501" y="2172382"/>
              <a:ext cx="217170" cy="22891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201501" y="2623162"/>
              <a:ext cx="217170" cy="22891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201501" y="3085339"/>
              <a:ext cx="217170" cy="22891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201501" y="3499392"/>
              <a:ext cx="217170" cy="22891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196637" y="3963978"/>
              <a:ext cx="217170" cy="22891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1911350" y="2052527"/>
            <a:ext cx="1833449" cy="3075493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3754936" y="2056691"/>
            <a:ext cx="1742464" cy="3054439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7"/>
          <a:stretch/>
        </p:blipFill>
        <p:spPr>
          <a:xfrm>
            <a:off x="1279124" y="1495866"/>
            <a:ext cx="584200" cy="499506"/>
          </a:xfrm>
          <a:prstGeom prst="rect">
            <a:avLst/>
          </a:prstGeom>
        </p:spPr>
      </p:pic>
      <p:grpSp>
        <p:nvGrpSpPr>
          <p:cNvPr id="91" name="그룹 90"/>
          <p:cNvGrpSpPr/>
          <p:nvPr/>
        </p:nvGrpSpPr>
        <p:grpSpPr>
          <a:xfrm>
            <a:off x="1222373" y="4616241"/>
            <a:ext cx="734496" cy="530041"/>
            <a:chOff x="1091440" y="4585817"/>
            <a:chExt cx="734496" cy="530041"/>
          </a:xfrm>
        </p:grpSpPr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216" y="4585817"/>
              <a:ext cx="429358" cy="307162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91440" y="4900414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/>
                <a:t>지역별 순위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05361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1" y="386920"/>
            <a:ext cx="838368" cy="838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0680" y="445920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주요 화면 설계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1"/>
          <a:stretch/>
        </p:blipFill>
        <p:spPr>
          <a:xfrm>
            <a:off x="1920471" y="1415752"/>
            <a:ext cx="9133200" cy="4650971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242580" y="1409007"/>
            <a:ext cx="2521477" cy="3712268"/>
            <a:chOff x="-26675" y="1409006"/>
            <a:chExt cx="2521477" cy="371226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94" b="25196"/>
            <a:stretch/>
          </p:blipFill>
          <p:spPr>
            <a:xfrm>
              <a:off x="0" y="2063749"/>
              <a:ext cx="2494802" cy="305752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-26675" y="1409006"/>
              <a:ext cx="677892" cy="648394"/>
            </a:xfrm>
            <a:prstGeom prst="rect">
              <a:avLst/>
            </a:prstGeom>
            <a:solidFill>
              <a:srgbClr val="FFCD2F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-3335" y="2034540"/>
              <a:ext cx="632743" cy="3073400"/>
              <a:chOff x="0" y="2034540"/>
              <a:chExt cx="632743" cy="307340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0" y="2034540"/>
                <a:ext cx="631825" cy="609600"/>
              </a:xfrm>
              <a:prstGeom prst="rect">
                <a:avLst/>
              </a:prstGeom>
              <a:noFill/>
              <a:ln w="38100">
                <a:solidFill>
                  <a:srgbClr val="FFCD2F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28" y="2650490"/>
                <a:ext cx="631825" cy="609600"/>
              </a:xfrm>
              <a:prstGeom prst="rect">
                <a:avLst/>
              </a:prstGeom>
              <a:noFill/>
              <a:ln w="38100">
                <a:solidFill>
                  <a:srgbClr val="FFCD2F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2" y="3266440"/>
                <a:ext cx="631825" cy="609600"/>
              </a:xfrm>
              <a:prstGeom prst="rect">
                <a:avLst/>
              </a:prstGeom>
              <a:noFill/>
              <a:ln w="38100">
                <a:solidFill>
                  <a:srgbClr val="FFCD2F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90" y="3882390"/>
                <a:ext cx="631825" cy="609600"/>
              </a:xfrm>
              <a:prstGeom prst="rect">
                <a:avLst/>
              </a:prstGeom>
              <a:noFill/>
              <a:ln w="38100">
                <a:solidFill>
                  <a:srgbClr val="FFCD2F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918" y="4498340"/>
                <a:ext cx="631825" cy="609600"/>
              </a:xfrm>
              <a:prstGeom prst="rect">
                <a:avLst/>
              </a:prstGeom>
              <a:noFill/>
              <a:ln w="38100">
                <a:solidFill>
                  <a:srgbClr val="FFCD2F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1381371" y="244609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안전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1"/>
          <a:stretch/>
        </p:blipFill>
        <p:spPr>
          <a:xfrm>
            <a:off x="1354239" y="2120041"/>
            <a:ext cx="444113" cy="35204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0"/>
          <a:stretch/>
        </p:blipFill>
        <p:spPr>
          <a:xfrm>
            <a:off x="1366148" y="2701029"/>
            <a:ext cx="395547" cy="37666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71845" y="304861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위생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6"/>
          <a:stretch/>
        </p:blipFill>
        <p:spPr>
          <a:xfrm>
            <a:off x="1373767" y="3340491"/>
            <a:ext cx="395547" cy="36270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60213" y="368427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시설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2"/>
          <a:stretch/>
        </p:blipFill>
        <p:spPr>
          <a:xfrm>
            <a:off x="1292393" y="3924845"/>
            <a:ext cx="496433" cy="41709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38945" y="429387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/>
              <a:t>교직원</a:t>
            </a:r>
            <a:endParaRPr lang="ko-KR" altLang="en-US" sz="800" b="1" dirty="0"/>
          </a:p>
        </p:txBody>
      </p:sp>
      <p:grpSp>
        <p:nvGrpSpPr>
          <p:cNvPr id="34" name="그룹 33"/>
          <p:cNvGrpSpPr/>
          <p:nvPr/>
        </p:nvGrpSpPr>
        <p:grpSpPr>
          <a:xfrm>
            <a:off x="1241021" y="1415752"/>
            <a:ext cx="679450" cy="3712268"/>
            <a:chOff x="-26675" y="1409006"/>
            <a:chExt cx="679450" cy="3712268"/>
          </a:xfrm>
        </p:grpSpPr>
        <p:grpSp>
          <p:nvGrpSpPr>
            <p:cNvPr id="35" name="그룹 34"/>
            <p:cNvGrpSpPr/>
            <p:nvPr/>
          </p:nvGrpSpPr>
          <p:grpSpPr>
            <a:xfrm>
              <a:off x="-26675" y="1409006"/>
              <a:ext cx="679450" cy="3712268"/>
              <a:chOff x="-26675" y="1409006"/>
              <a:chExt cx="679450" cy="3712268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73835" b="25196"/>
              <a:stretch/>
            </p:blipFill>
            <p:spPr>
              <a:xfrm>
                <a:off x="0" y="1409007"/>
                <a:ext cx="652775" cy="3712267"/>
              </a:xfrm>
              <a:prstGeom prst="rect">
                <a:avLst/>
              </a:prstGeom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-26675" y="1409006"/>
                <a:ext cx="679450" cy="648394"/>
              </a:xfrm>
              <a:prstGeom prst="rect">
                <a:avLst/>
              </a:prstGeom>
              <a:solidFill>
                <a:srgbClr val="FFCD2F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-3335" y="2034540"/>
                <a:ext cx="632743" cy="3073400"/>
                <a:chOff x="0" y="2034540"/>
                <a:chExt cx="632743" cy="3073400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0" y="2034540"/>
                  <a:ext cx="631825" cy="609600"/>
                </a:xfrm>
                <a:prstGeom prst="rect">
                  <a:avLst/>
                </a:prstGeom>
                <a:noFill/>
                <a:ln w="38100">
                  <a:solidFill>
                    <a:srgbClr val="FFCD2F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428" y="2650490"/>
                  <a:ext cx="631825" cy="609600"/>
                </a:xfrm>
                <a:prstGeom prst="rect">
                  <a:avLst/>
                </a:prstGeom>
                <a:noFill/>
                <a:ln w="38100">
                  <a:solidFill>
                    <a:srgbClr val="FFCD2F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62" y="3266440"/>
                  <a:ext cx="631825" cy="609600"/>
                </a:xfrm>
                <a:prstGeom prst="rect">
                  <a:avLst/>
                </a:prstGeom>
                <a:noFill/>
                <a:ln w="38100">
                  <a:solidFill>
                    <a:srgbClr val="FFCD2F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490" y="3882390"/>
                  <a:ext cx="631825" cy="609600"/>
                </a:xfrm>
                <a:prstGeom prst="rect">
                  <a:avLst/>
                </a:prstGeom>
                <a:noFill/>
                <a:ln w="38100">
                  <a:solidFill>
                    <a:srgbClr val="FFCD2F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918" y="4498340"/>
                  <a:ext cx="631825" cy="609600"/>
                </a:xfrm>
                <a:prstGeom prst="rect">
                  <a:avLst/>
                </a:prstGeom>
                <a:noFill/>
                <a:ln w="38100">
                  <a:solidFill>
                    <a:srgbClr val="FFCD2F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6" name="TextBox 35"/>
            <p:cNvSpPr txBox="1"/>
            <p:nvPr/>
          </p:nvSpPr>
          <p:spPr>
            <a:xfrm>
              <a:off x="112116" y="2446094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안전</a:t>
              </a: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731"/>
            <a:stretch/>
          </p:blipFill>
          <p:spPr>
            <a:xfrm>
              <a:off x="84984" y="2120040"/>
              <a:ext cx="444113" cy="352046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90"/>
            <a:stretch/>
          </p:blipFill>
          <p:spPr>
            <a:xfrm>
              <a:off x="96893" y="2701028"/>
              <a:ext cx="395547" cy="376663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02590" y="3048614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위생</a:t>
              </a: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16"/>
            <a:stretch/>
          </p:blipFill>
          <p:spPr>
            <a:xfrm>
              <a:off x="104512" y="3340490"/>
              <a:ext cx="395547" cy="362708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0958" y="3684273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시설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82"/>
            <a:stretch/>
          </p:blipFill>
          <p:spPr>
            <a:xfrm>
              <a:off x="23138" y="3924844"/>
              <a:ext cx="496433" cy="417095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9690" y="4293873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/>
                <a:t>교직원</a:t>
              </a:r>
              <a:endParaRPr lang="ko-KR" altLang="en-US" sz="800" b="1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302228" y="2580607"/>
            <a:ext cx="21544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302228" y="2919208"/>
            <a:ext cx="21544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7" t="40064" b="42150"/>
          <a:stretch/>
        </p:blipFill>
        <p:spPr>
          <a:xfrm>
            <a:off x="1911350" y="2490669"/>
            <a:ext cx="1852707" cy="88265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7" t="40064" b="51393"/>
          <a:stretch/>
        </p:blipFill>
        <p:spPr>
          <a:xfrm>
            <a:off x="1911350" y="2057006"/>
            <a:ext cx="1852707" cy="447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46956" y="2146997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소방 안전 검사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162334" y="253000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가스 검사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62334" y="29565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전기 검사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93267" y="3431285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놀이시설 검사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46957" y="3897383"/>
            <a:ext cx="1042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CCTV </a:t>
            </a:r>
            <a:r>
              <a:rPr lang="ko-KR" altLang="en-US" sz="1400" dirty="0"/>
              <a:t>여부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93267" y="435314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소방 훈련 여부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409950" y="2162751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409950" y="2596868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409950" y="3030985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10286" y="3487691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09950" y="3952201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409950" y="4408341"/>
            <a:ext cx="217170" cy="228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2"/>
          <a:stretch/>
        </p:blipFill>
        <p:spPr>
          <a:xfrm>
            <a:off x="3421233" y="2184869"/>
            <a:ext cx="242887" cy="17693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2"/>
          <a:stretch/>
        </p:blipFill>
        <p:spPr>
          <a:xfrm>
            <a:off x="3405349" y="2623162"/>
            <a:ext cx="242887" cy="17693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2"/>
          <a:stretch/>
        </p:blipFill>
        <p:spPr>
          <a:xfrm>
            <a:off x="3389465" y="3061455"/>
            <a:ext cx="242887" cy="176939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2"/>
          <a:stretch/>
        </p:blipFill>
        <p:spPr>
          <a:xfrm>
            <a:off x="3394190" y="3981888"/>
            <a:ext cx="242887" cy="176939"/>
          </a:xfrm>
          <a:prstGeom prst="rect">
            <a:avLst/>
          </a:prstGeom>
        </p:spPr>
      </p:pic>
      <p:grpSp>
        <p:nvGrpSpPr>
          <p:cNvPr id="87" name="그룹 86"/>
          <p:cNvGrpSpPr/>
          <p:nvPr/>
        </p:nvGrpSpPr>
        <p:grpSpPr>
          <a:xfrm>
            <a:off x="3744799" y="2052527"/>
            <a:ext cx="1752600" cy="3065292"/>
            <a:chOff x="3744799" y="2052527"/>
            <a:chExt cx="1752600" cy="3065292"/>
          </a:xfrm>
        </p:grpSpPr>
        <p:grpSp>
          <p:nvGrpSpPr>
            <p:cNvPr id="74" name="그룹 73"/>
            <p:cNvGrpSpPr/>
            <p:nvPr/>
          </p:nvGrpSpPr>
          <p:grpSpPr>
            <a:xfrm>
              <a:off x="3744799" y="2052527"/>
              <a:ext cx="1752600" cy="3065292"/>
              <a:chOff x="5327650" y="2112274"/>
              <a:chExt cx="1752600" cy="3065292"/>
            </a:xfrm>
          </p:grpSpPr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28" t="39186" r="13649" b="25196"/>
              <a:stretch/>
            </p:blipFill>
            <p:spPr>
              <a:xfrm>
                <a:off x="5327650" y="3409950"/>
                <a:ext cx="1752600" cy="1767616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28" t="48527" r="13649" b="25196"/>
              <a:stretch/>
            </p:blipFill>
            <p:spPr>
              <a:xfrm>
                <a:off x="5327650" y="2112274"/>
                <a:ext cx="1752600" cy="1304025"/>
              </a:xfrm>
              <a:prstGeom prst="rect">
                <a:avLst/>
              </a:prstGeom>
            </p:spPr>
          </p:pic>
        </p:grpSp>
        <p:sp>
          <p:nvSpPr>
            <p:cNvPr id="81" name="직사각형 80"/>
            <p:cNvSpPr/>
            <p:nvPr/>
          </p:nvSpPr>
          <p:spPr>
            <a:xfrm>
              <a:off x="5201501" y="2172382"/>
              <a:ext cx="217170" cy="22891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201501" y="2623162"/>
              <a:ext cx="217170" cy="22891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201501" y="3085339"/>
              <a:ext cx="217170" cy="22891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201501" y="3499392"/>
              <a:ext cx="217170" cy="22891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196637" y="3963978"/>
              <a:ext cx="217170" cy="22891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1911350" y="2052527"/>
            <a:ext cx="1833449" cy="3075493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3754936" y="2056691"/>
            <a:ext cx="1742464" cy="3054439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2"/>
          <a:stretch/>
        </p:blipFill>
        <p:spPr>
          <a:xfrm>
            <a:off x="5188642" y="2634559"/>
            <a:ext cx="242887" cy="176939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2"/>
          <a:stretch/>
        </p:blipFill>
        <p:spPr>
          <a:xfrm>
            <a:off x="5193320" y="2177249"/>
            <a:ext cx="242887" cy="176939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2"/>
          <a:stretch/>
        </p:blipFill>
        <p:spPr>
          <a:xfrm>
            <a:off x="5178711" y="3976161"/>
            <a:ext cx="242887" cy="176939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3971326" y="2142175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공기 질 검사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014504" y="258652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소독 여부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977908" y="303232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음용수 </a:t>
            </a:r>
            <a:r>
              <a:rPr lang="ko-KR" altLang="en-US" sz="1400" dirty="0"/>
              <a:t>검사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043975" y="344561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수질 </a:t>
            </a:r>
            <a:r>
              <a:rPr lang="ko-KR" altLang="en-US" sz="1400" dirty="0"/>
              <a:t>검사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903844" y="392248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미세먼지</a:t>
            </a:r>
            <a:r>
              <a:rPr lang="en-US" altLang="ko-KR" sz="1400" dirty="0"/>
              <a:t> </a:t>
            </a:r>
            <a:r>
              <a:rPr lang="ko-KR" altLang="en-US" sz="1400" dirty="0"/>
              <a:t>여부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1306355" y="1586794"/>
            <a:ext cx="1130300" cy="9691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7"/>
          <a:stretch/>
        </p:blipFill>
        <p:spPr>
          <a:xfrm>
            <a:off x="1279124" y="1495866"/>
            <a:ext cx="584200" cy="499506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226836" y="4601154"/>
            <a:ext cx="734496" cy="530041"/>
            <a:chOff x="1091440" y="4585817"/>
            <a:chExt cx="734496" cy="530041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216" y="4585817"/>
              <a:ext cx="429358" cy="307162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1091440" y="4900414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/>
                <a:t>지역별 순위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0942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2" grpId="0" animBg="1"/>
      <p:bldP spid="14" grpId="0"/>
      <p:bldP spid="56" grpId="0"/>
      <p:bldP spid="57" grpId="0"/>
      <p:bldP spid="58" grpId="0"/>
      <p:bldP spid="59" grpId="0"/>
      <p:bldP spid="60" grpId="0"/>
      <p:bldP spid="2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8" grpId="0" animBg="1"/>
      <p:bldP spid="89" grpId="0" animBg="1"/>
      <p:bldP spid="93" grpId="0"/>
      <p:bldP spid="94" grpId="0"/>
      <p:bldP spid="95" grpId="0"/>
      <p:bldP spid="96" grpId="0"/>
      <p:bldP spid="9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1" y="386920"/>
            <a:ext cx="838368" cy="838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8343" y="418284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주요 화면 설계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03169" y="1403589"/>
            <a:ext cx="9922794" cy="4656389"/>
            <a:chOff x="1103169" y="1403589"/>
            <a:chExt cx="9922794" cy="46563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1"/>
            <a:stretch/>
          </p:blipFill>
          <p:spPr>
            <a:xfrm>
              <a:off x="1782619" y="1409007"/>
              <a:ext cx="9243344" cy="4650971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1103169" y="1403589"/>
              <a:ext cx="679450" cy="3712268"/>
              <a:chOff x="-26675" y="1409006"/>
              <a:chExt cx="679450" cy="3712268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-26675" y="1409006"/>
                <a:ext cx="679450" cy="3712268"/>
                <a:chOff x="-26675" y="1409006"/>
                <a:chExt cx="679450" cy="3712268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73835" b="25196"/>
                <a:stretch/>
              </p:blipFill>
              <p:spPr>
                <a:xfrm>
                  <a:off x="0" y="1409007"/>
                  <a:ext cx="652775" cy="3712267"/>
                </a:xfrm>
                <a:prstGeom prst="rect">
                  <a:avLst/>
                </a:prstGeom>
              </p:spPr>
            </p:pic>
            <p:sp>
              <p:nvSpPr>
                <p:cNvPr id="12" name="직사각형 11"/>
                <p:cNvSpPr/>
                <p:nvPr/>
              </p:nvSpPr>
              <p:spPr>
                <a:xfrm>
                  <a:off x="-26675" y="1409006"/>
                  <a:ext cx="679450" cy="648394"/>
                </a:xfrm>
                <a:prstGeom prst="rect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-3335" y="2034540"/>
                  <a:ext cx="632743" cy="3073400"/>
                  <a:chOff x="0" y="2034540"/>
                  <a:chExt cx="632743" cy="3073400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0" y="20345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8" y="26504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62" y="32664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90" y="38823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918" y="44983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12116" y="244609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안전</a:t>
                </a:r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731"/>
              <a:stretch/>
            </p:blipFill>
            <p:spPr>
              <a:xfrm>
                <a:off x="84984" y="2120040"/>
                <a:ext cx="444113" cy="352046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90"/>
              <a:stretch/>
            </p:blipFill>
            <p:spPr>
              <a:xfrm>
                <a:off x="96893" y="2701028"/>
                <a:ext cx="395547" cy="376663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02590" y="304861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위생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16"/>
              <a:stretch/>
            </p:blipFill>
            <p:spPr>
              <a:xfrm>
                <a:off x="104512" y="3340490"/>
                <a:ext cx="395547" cy="362708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90958" y="3684273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시설</a:t>
                </a:r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82"/>
              <a:stretch/>
            </p:blipFill>
            <p:spPr>
              <a:xfrm>
                <a:off x="23138" y="3924844"/>
                <a:ext cx="496433" cy="417095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69690" y="4293873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/>
                  <a:t>교직원</a:t>
                </a:r>
                <a:endParaRPr lang="ko-KR" altLang="en-US" sz="800" b="1" dirty="0"/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9705975" y="5330813"/>
            <a:ext cx="1213662" cy="648394"/>
          </a:xfrm>
          <a:prstGeom prst="rect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502" y="5497189"/>
            <a:ext cx="220246" cy="22024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412" y="5510572"/>
            <a:ext cx="193103" cy="19348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88" y="2333923"/>
            <a:ext cx="193103" cy="19348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549" y="5574724"/>
            <a:ext cx="305558" cy="3061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422" y="3766349"/>
            <a:ext cx="305558" cy="30615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1" y="4835799"/>
            <a:ext cx="262382" cy="26289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308" y="5488369"/>
            <a:ext cx="364112" cy="36411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23" y="2585761"/>
            <a:ext cx="364112" cy="36411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35" y="2270062"/>
            <a:ext cx="312661" cy="31266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29" y="3876973"/>
            <a:ext cx="312661" cy="31266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1" y="1739322"/>
            <a:ext cx="312661" cy="31266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22" y="4780617"/>
            <a:ext cx="220246" cy="22024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07" y="4209943"/>
            <a:ext cx="193103" cy="19348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38" y="1480560"/>
            <a:ext cx="262382" cy="26289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5518150" y="2616382"/>
            <a:ext cx="1130300" cy="969128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468127" y="2880509"/>
            <a:ext cx="2004711" cy="1687883"/>
            <a:chOff x="1930301" y="1425651"/>
            <a:chExt cx="2004711" cy="1687883"/>
          </a:xfrm>
        </p:grpSpPr>
        <p:grpSp>
          <p:nvGrpSpPr>
            <p:cNvPr id="91" name="그룹 90"/>
            <p:cNvGrpSpPr/>
            <p:nvPr/>
          </p:nvGrpSpPr>
          <p:grpSpPr>
            <a:xfrm>
              <a:off x="1930301" y="1425651"/>
              <a:ext cx="2004711" cy="1687883"/>
              <a:chOff x="1930301" y="1425651"/>
              <a:chExt cx="2004711" cy="1687883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1930301" y="1425651"/>
                <a:ext cx="2004711" cy="1687883"/>
                <a:chOff x="3189373" y="2799115"/>
                <a:chExt cx="2004711" cy="1687883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2931" y="3310305"/>
                  <a:ext cx="193103" cy="193480"/>
                </a:xfrm>
                <a:prstGeom prst="rect">
                  <a:avLst/>
                </a:prstGeom>
              </p:spPr>
            </p:pic>
            <p:grpSp>
              <p:nvGrpSpPr>
                <p:cNvPr id="10" name="그룹 9"/>
                <p:cNvGrpSpPr/>
                <p:nvPr/>
              </p:nvGrpSpPr>
              <p:grpSpPr>
                <a:xfrm>
                  <a:off x="3189373" y="2799115"/>
                  <a:ext cx="1962151" cy="1687883"/>
                  <a:chOff x="3577973" y="2695611"/>
                  <a:chExt cx="1962151" cy="1687883"/>
                </a:xfrm>
              </p:grpSpPr>
              <p:pic>
                <p:nvPicPr>
                  <p:cNvPr id="6" name="그림 5"/>
                  <p:cNvPicPr>
                    <a:picLocks noChangeAspect="1"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96" t="16688" r="5622" b="2648"/>
                  <a:stretch/>
                </p:blipFill>
                <p:spPr>
                  <a:xfrm>
                    <a:off x="3577973" y="2954744"/>
                    <a:ext cx="1962151" cy="142875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127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48" name="직사각형 47"/>
                  <p:cNvSpPr/>
                  <p:nvPr/>
                </p:nvSpPr>
                <p:spPr>
                  <a:xfrm>
                    <a:off x="3577973" y="2695611"/>
                    <a:ext cx="1962148" cy="257735"/>
                  </a:xfrm>
                  <a:prstGeom prst="rect">
                    <a:avLst/>
                  </a:prstGeom>
                  <a:solidFill>
                    <a:srgbClr val="FFCD2F"/>
                  </a:solidFill>
                  <a:ln/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b="1" dirty="0">
                      <a:solidFill>
                        <a:schemeClr val="tx1"/>
                      </a:solidFill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</p:grpSp>
            <p:sp>
              <p:nvSpPr>
                <p:cNvPr id="11" name="직사각형 10"/>
                <p:cNvSpPr/>
                <p:nvPr/>
              </p:nvSpPr>
              <p:spPr>
                <a:xfrm>
                  <a:off x="3813175" y="3079786"/>
                  <a:ext cx="1110046" cy="965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54309" y="3050438"/>
                  <a:ext cx="1245236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서울 학동 병설 유치원</a:t>
                  </a:r>
                  <a:endPara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3789499" y="4317467"/>
                  <a:ext cx="1110046" cy="1503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736634" y="4308020"/>
                  <a:ext cx="145745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서울특별시 강남구 논현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2</a:t>
                  </a:r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동 </a:t>
                  </a:r>
                  <a:r>
                    <a:rPr lang="ko-KR" altLang="en-US" sz="5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선릉로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115</a:t>
                  </a:r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42</a:t>
                  </a:r>
                  <a:endParaRPr lang="ko-KR" altLang="en-US" sz="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87" name="모서리가 둥근 직사각형 86"/>
              <p:cNvSpPr/>
              <p:nvPr/>
            </p:nvSpPr>
            <p:spPr>
              <a:xfrm>
                <a:off x="2589861" y="1465738"/>
                <a:ext cx="632812" cy="162503"/>
              </a:xfrm>
              <a:prstGeom prst="roundRect">
                <a:avLst/>
              </a:prstGeom>
              <a:noFill/>
              <a:ln>
                <a:solidFill>
                  <a:srgbClr val="FFCD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리뷰 보기</a:t>
                </a:r>
              </a:p>
            </p:txBody>
          </p:sp>
        </p:grpSp>
        <p:sp>
          <p:nvSpPr>
            <p:cNvPr id="88" name="모서리가 둥근 직사각형 87"/>
            <p:cNvSpPr/>
            <p:nvPr/>
          </p:nvSpPr>
          <p:spPr>
            <a:xfrm>
              <a:off x="1970567" y="1475513"/>
              <a:ext cx="632812" cy="162503"/>
            </a:xfrm>
            <a:prstGeom prst="roundRect">
              <a:avLst/>
            </a:prstGeom>
            <a:noFill/>
            <a:ln>
              <a:solidFill>
                <a:srgbClr val="FFC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상세 정보</a:t>
              </a:r>
            </a:p>
          </p:txBody>
        </p:sp>
        <p:sp>
          <p:nvSpPr>
            <p:cNvPr id="108" name="모서리가 둥근 직사각형 87">
              <a:extLst>
                <a:ext uri="{FF2B5EF4-FFF2-40B4-BE49-F238E27FC236}">
                  <a16:creationId xmlns:a16="http://schemas.microsoft.com/office/drawing/2014/main" id="{15A4C50E-29AC-4987-8470-E8CF11521850}"/>
                </a:ext>
              </a:extLst>
            </p:cNvPr>
            <p:cNvSpPr/>
            <p:nvPr/>
          </p:nvSpPr>
          <p:spPr>
            <a:xfrm>
              <a:off x="3196686" y="1475513"/>
              <a:ext cx="632812" cy="162503"/>
            </a:xfrm>
            <a:prstGeom prst="roundRect">
              <a:avLst/>
            </a:prstGeom>
            <a:noFill/>
            <a:ln>
              <a:solidFill>
                <a:srgbClr val="FFC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점수 보기</a:t>
              </a: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4147938" y="2880509"/>
            <a:ext cx="1130300" cy="969128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7"/>
          <a:stretch/>
        </p:blipFill>
        <p:spPr>
          <a:xfrm>
            <a:off x="1152982" y="1456179"/>
            <a:ext cx="584200" cy="499506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1091440" y="4585817"/>
            <a:ext cx="734496" cy="530041"/>
            <a:chOff x="1091440" y="4585817"/>
            <a:chExt cx="734496" cy="530041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216" y="4585817"/>
              <a:ext cx="429358" cy="307162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1091440" y="4900414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/>
                <a:t>지역별 순위</a:t>
              </a:r>
              <a:endParaRPr lang="ko-KR" altLang="en-US" sz="800" b="1" dirty="0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9857867" y="5721676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사설       공설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468127" y="2884395"/>
            <a:ext cx="1962148" cy="2487158"/>
            <a:chOff x="3466183" y="2879111"/>
            <a:chExt cx="1962148" cy="2487158"/>
          </a:xfrm>
        </p:grpSpPr>
        <p:grpSp>
          <p:nvGrpSpPr>
            <p:cNvPr id="90" name="그룹 89"/>
            <p:cNvGrpSpPr/>
            <p:nvPr/>
          </p:nvGrpSpPr>
          <p:grpSpPr>
            <a:xfrm>
              <a:off x="3466183" y="2879111"/>
              <a:ext cx="1962148" cy="2487158"/>
              <a:chOff x="1923328" y="3208935"/>
              <a:chExt cx="1962148" cy="2487158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1923328" y="3208935"/>
                <a:ext cx="1962148" cy="2487158"/>
                <a:chOff x="4451261" y="2513704"/>
                <a:chExt cx="1962148" cy="2487158"/>
              </a:xfrm>
            </p:grpSpPr>
            <p:grpSp>
              <p:nvGrpSpPr>
                <p:cNvPr id="49" name="그룹 48"/>
                <p:cNvGrpSpPr/>
                <p:nvPr/>
              </p:nvGrpSpPr>
              <p:grpSpPr>
                <a:xfrm>
                  <a:off x="4451261" y="2513704"/>
                  <a:ext cx="1962148" cy="2487158"/>
                  <a:chOff x="4451261" y="2513704"/>
                  <a:chExt cx="1962148" cy="2487158"/>
                </a:xfrm>
              </p:grpSpPr>
              <p:grpSp>
                <p:nvGrpSpPr>
                  <p:cNvPr id="43" name="그룹 42"/>
                  <p:cNvGrpSpPr/>
                  <p:nvPr/>
                </p:nvGrpSpPr>
                <p:grpSpPr>
                  <a:xfrm>
                    <a:off x="4451261" y="2513704"/>
                    <a:ext cx="1962148" cy="2487158"/>
                    <a:chOff x="5591999" y="2617914"/>
                    <a:chExt cx="1962148" cy="2487158"/>
                  </a:xfrm>
                </p:grpSpPr>
                <p:sp>
                  <p:nvSpPr>
                    <p:cNvPr id="66" name="직사각형 65"/>
                    <p:cNvSpPr/>
                    <p:nvPr/>
                  </p:nvSpPr>
                  <p:spPr>
                    <a:xfrm>
                      <a:off x="5591999" y="2617914"/>
                      <a:ext cx="1962148" cy="257735"/>
                    </a:xfrm>
                    <a:prstGeom prst="rect">
                      <a:avLst/>
                    </a:prstGeom>
                    <a:solidFill>
                      <a:srgbClr val="FFCD2F"/>
                    </a:solidFill>
                    <a:ln>
                      <a:noFill/>
                    </a:ln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리뷰 보기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p:txBody>
                </p:sp>
                <p:pic>
                  <p:nvPicPr>
                    <p:cNvPr id="42" name="그림 41"/>
                    <p:cNvPicPr>
                      <a:picLocks noChangeAspect="1"/>
                    </p:cNvPicPr>
                    <p:nvPr/>
                  </p:nvPicPr>
                  <p:blipFill rotWithShape="1"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049" t="4078" r="4856" b="4642"/>
                    <a:stretch/>
                  </p:blipFill>
                  <p:spPr>
                    <a:xfrm>
                      <a:off x="5591999" y="2862871"/>
                      <a:ext cx="1956740" cy="224220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884861" y="2793016"/>
                    <a:ext cx="1200503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Teyoung98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선생님들이 너무 다들 좋으세요</a:t>
                    </a:r>
                    <a:r>
                      <a:rPr lang="en-US" altLang="ko-KR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.</a:t>
                    </a:r>
                    <a:endParaRPr lang="ko-KR" altLang="en-US" sz="700" b="1" dirty="0"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  <p:pic>
                <p:nvPicPr>
                  <p:cNvPr id="45" name="그림 44"/>
                  <p:cNvPicPr>
                    <a:picLocks noChangeAspect="1"/>
                  </p:cNvPicPr>
                  <p:nvPr/>
                </p:nvPicPr>
                <p:blipFill rotWithShape="1"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2407"/>
                  <a:stretch/>
                </p:blipFill>
                <p:spPr>
                  <a:xfrm>
                    <a:off x="4527524" y="2844993"/>
                    <a:ext cx="403622" cy="272299"/>
                  </a:xfrm>
                  <a:prstGeom prst="rect">
                    <a:avLst/>
                  </a:prstGeom>
                </p:spPr>
              </p:pic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4884861" y="3154963"/>
                    <a:ext cx="1200503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agin4852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프로그램의 구성이 좋네요</a:t>
                    </a:r>
                    <a:r>
                      <a:rPr lang="en-US" altLang="ko-KR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.</a:t>
                    </a:r>
                    <a:endParaRPr lang="ko-KR" altLang="en-US" sz="700" b="1" dirty="0"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  <p:pic>
                <p:nvPicPr>
                  <p:cNvPr id="78" name="그림 77"/>
                  <p:cNvPicPr>
                    <a:picLocks noChangeAspect="1"/>
                  </p:cNvPicPr>
                  <p:nvPr/>
                </p:nvPicPr>
                <p:blipFill rotWithShape="1"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2407"/>
                  <a:stretch/>
                </p:blipFill>
                <p:spPr>
                  <a:xfrm>
                    <a:off x="4527524" y="3206940"/>
                    <a:ext cx="403622" cy="272299"/>
                  </a:xfrm>
                  <a:prstGeom prst="rect">
                    <a:avLst/>
                  </a:prstGeom>
                </p:spPr>
              </p:pic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4876820" y="3547284"/>
                    <a:ext cx="1200503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jamsu74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주위에 주차 시설이 아쉬워요</a:t>
                    </a:r>
                    <a:r>
                      <a:rPr lang="en-US" altLang="ko-KR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..</a:t>
                    </a:r>
                    <a:endParaRPr lang="ko-KR" altLang="en-US" sz="700" b="1" dirty="0"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  <p:pic>
                <p:nvPicPr>
                  <p:cNvPr id="80" name="그림 79"/>
                  <p:cNvPicPr>
                    <a:picLocks noChangeAspect="1"/>
                  </p:cNvPicPr>
                  <p:nvPr/>
                </p:nvPicPr>
                <p:blipFill rotWithShape="1"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2407"/>
                  <a:stretch/>
                </p:blipFill>
                <p:spPr>
                  <a:xfrm>
                    <a:off x="4519483" y="3599261"/>
                    <a:ext cx="403622" cy="272299"/>
                  </a:xfrm>
                  <a:prstGeom prst="rect">
                    <a:avLst/>
                  </a:prstGeom>
                </p:spPr>
              </p:pic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4876820" y="3954574"/>
                    <a:ext cx="1200503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700" b="1" dirty="0" err="1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catcle</a:t>
                    </a:r>
                    <a:endParaRPr lang="en-US" altLang="ko-KR" sz="700" b="1" dirty="0"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내부 시설이 좋네요</a:t>
                    </a:r>
                    <a:r>
                      <a:rPr lang="en-US" altLang="ko-KR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.</a:t>
                    </a:r>
                    <a:endParaRPr lang="ko-KR" altLang="en-US" sz="700" b="1" dirty="0"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  <p:pic>
                <p:nvPicPr>
                  <p:cNvPr id="82" name="그림 81"/>
                  <p:cNvPicPr>
                    <a:picLocks noChangeAspect="1"/>
                  </p:cNvPicPr>
                  <p:nvPr/>
                </p:nvPicPr>
                <p:blipFill rotWithShape="1"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2407"/>
                  <a:stretch/>
                </p:blipFill>
                <p:spPr>
                  <a:xfrm>
                    <a:off x="4519483" y="4006551"/>
                    <a:ext cx="403622" cy="272299"/>
                  </a:xfrm>
                  <a:prstGeom prst="rect">
                    <a:avLst/>
                  </a:prstGeom>
                </p:spPr>
              </p:pic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4863857" y="4343680"/>
                    <a:ext cx="1200503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monghun46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아이가 너무 즐거워 하네요</a:t>
                    </a:r>
                    <a:r>
                      <a:rPr lang="en-US" altLang="ko-KR" sz="700" b="1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.</a:t>
                    </a:r>
                    <a:endParaRPr lang="ko-KR" altLang="en-US" sz="700" b="1" dirty="0"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  <p:pic>
                <p:nvPicPr>
                  <p:cNvPr id="84" name="그림 83"/>
                  <p:cNvPicPr>
                    <a:picLocks noChangeAspect="1"/>
                  </p:cNvPicPr>
                  <p:nvPr/>
                </p:nvPicPr>
                <p:blipFill rotWithShape="1"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2407"/>
                  <a:stretch/>
                </p:blipFill>
                <p:spPr>
                  <a:xfrm>
                    <a:off x="4506520" y="4395657"/>
                    <a:ext cx="403622" cy="2722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5" name="TextBox 84"/>
                <p:cNvSpPr txBox="1"/>
                <p:nvPr/>
              </p:nvSpPr>
              <p:spPr>
                <a:xfrm>
                  <a:off x="5131312" y="4724279"/>
                  <a:ext cx="59663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b="1" u="sng" dirty="0" err="1">
                      <a:latin typeface="서울남산 장체B" panose="02020603020101020101" pitchFamily="18" charset="-127"/>
                      <a:ea typeface="서울남산 장체B" panose="02020603020101020101" pitchFamily="18" charset="-127"/>
                    </a:rPr>
                    <a:t>리뷰등록</a:t>
                  </a:r>
                  <a:endParaRPr lang="ko-KR" altLang="en-US" b="1" u="sng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endParaRPr>
                </a:p>
              </p:txBody>
            </p:sp>
          </p:grpSp>
          <p:sp>
            <p:nvSpPr>
              <p:cNvPr id="89" name="오른쪽 화살표 88"/>
              <p:cNvSpPr/>
              <p:nvPr/>
            </p:nvSpPr>
            <p:spPr>
              <a:xfrm rot="10800000">
                <a:off x="3640473" y="3283986"/>
                <a:ext cx="160590" cy="9014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0" name="포인트가 5개인 별 19"/>
            <p:cNvSpPr/>
            <p:nvPr/>
          </p:nvSpPr>
          <p:spPr>
            <a:xfrm>
              <a:off x="4433311" y="3273935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포인트가 5개인 별 99"/>
            <p:cNvSpPr/>
            <p:nvPr/>
          </p:nvSpPr>
          <p:spPr>
            <a:xfrm>
              <a:off x="4521183" y="3273935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포인트가 5개인 별 101"/>
            <p:cNvSpPr/>
            <p:nvPr/>
          </p:nvSpPr>
          <p:spPr>
            <a:xfrm>
              <a:off x="4606979" y="3273935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포인트가 5개인 별 102"/>
            <p:cNvSpPr/>
            <p:nvPr/>
          </p:nvSpPr>
          <p:spPr>
            <a:xfrm>
              <a:off x="4692775" y="3273935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포인트가 5개인 별 103"/>
            <p:cNvSpPr/>
            <p:nvPr/>
          </p:nvSpPr>
          <p:spPr>
            <a:xfrm>
              <a:off x="4354864" y="3624825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포인트가 5개인 별 104"/>
            <p:cNvSpPr/>
            <p:nvPr/>
          </p:nvSpPr>
          <p:spPr>
            <a:xfrm>
              <a:off x="4442736" y="3624825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포인트가 5개인 별 105"/>
            <p:cNvSpPr/>
            <p:nvPr/>
          </p:nvSpPr>
          <p:spPr>
            <a:xfrm>
              <a:off x="4528532" y="3624825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포인트가 5개인 별 106"/>
            <p:cNvSpPr/>
            <p:nvPr/>
          </p:nvSpPr>
          <p:spPr>
            <a:xfrm>
              <a:off x="4614328" y="3624825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포인트가 5개인 별 108"/>
            <p:cNvSpPr/>
            <p:nvPr/>
          </p:nvSpPr>
          <p:spPr>
            <a:xfrm>
              <a:off x="4704970" y="3628802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포인트가 5개인 별 109"/>
            <p:cNvSpPr/>
            <p:nvPr/>
          </p:nvSpPr>
          <p:spPr>
            <a:xfrm>
              <a:off x="4319809" y="4021548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포인트가 5개인 별 110"/>
            <p:cNvSpPr/>
            <p:nvPr/>
          </p:nvSpPr>
          <p:spPr>
            <a:xfrm>
              <a:off x="4407681" y="4021548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포인트가 5개인 별 111"/>
            <p:cNvSpPr/>
            <p:nvPr/>
          </p:nvSpPr>
          <p:spPr>
            <a:xfrm>
              <a:off x="4493477" y="4021548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포인트가 5개인 별 117"/>
            <p:cNvSpPr/>
            <p:nvPr/>
          </p:nvSpPr>
          <p:spPr>
            <a:xfrm>
              <a:off x="4234013" y="4440854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포인트가 5개인 별 118"/>
            <p:cNvSpPr/>
            <p:nvPr/>
          </p:nvSpPr>
          <p:spPr>
            <a:xfrm>
              <a:off x="4321885" y="4440854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포인트가 5개인 별 119"/>
            <p:cNvSpPr/>
            <p:nvPr/>
          </p:nvSpPr>
          <p:spPr>
            <a:xfrm>
              <a:off x="4407681" y="4440854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포인트가 5개인 별 120"/>
            <p:cNvSpPr/>
            <p:nvPr/>
          </p:nvSpPr>
          <p:spPr>
            <a:xfrm>
              <a:off x="4493477" y="4440854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포인트가 5개인 별 121"/>
            <p:cNvSpPr/>
            <p:nvPr/>
          </p:nvSpPr>
          <p:spPr>
            <a:xfrm>
              <a:off x="4584119" y="4444831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포인트가 5개인 별 122"/>
            <p:cNvSpPr/>
            <p:nvPr/>
          </p:nvSpPr>
          <p:spPr>
            <a:xfrm>
              <a:off x="4442221" y="4823306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포인트가 5개인 별 123"/>
            <p:cNvSpPr/>
            <p:nvPr/>
          </p:nvSpPr>
          <p:spPr>
            <a:xfrm>
              <a:off x="4530093" y="4823306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포인트가 5개인 별 124"/>
            <p:cNvSpPr/>
            <p:nvPr/>
          </p:nvSpPr>
          <p:spPr>
            <a:xfrm>
              <a:off x="4615889" y="4823306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포인트가 5개인 별 125"/>
            <p:cNvSpPr/>
            <p:nvPr/>
          </p:nvSpPr>
          <p:spPr>
            <a:xfrm>
              <a:off x="4701685" y="4823306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포인트가 5개인 별 126"/>
            <p:cNvSpPr/>
            <p:nvPr/>
          </p:nvSpPr>
          <p:spPr>
            <a:xfrm>
              <a:off x="4792327" y="4827283"/>
              <a:ext cx="45719" cy="45719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4232403" y="5086369"/>
            <a:ext cx="1130300" cy="96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695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1" y="386920"/>
            <a:ext cx="838368" cy="838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9553" y="48293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주요 화면 설계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6840071" y="806103"/>
            <a:ext cx="3487270" cy="2223968"/>
            <a:chOff x="5921035" y="1952625"/>
            <a:chExt cx="2604792" cy="1863378"/>
          </a:xfrm>
        </p:grpSpPr>
        <p:grpSp>
          <p:nvGrpSpPr>
            <p:cNvPr id="68" name="그룹 67"/>
            <p:cNvGrpSpPr/>
            <p:nvPr/>
          </p:nvGrpSpPr>
          <p:grpSpPr>
            <a:xfrm>
              <a:off x="5921035" y="1952625"/>
              <a:ext cx="2604792" cy="1863378"/>
              <a:chOff x="5867695" y="809776"/>
              <a:chExt cx="2604792" cy="1863378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7695" y="809776"/>
                <a:ext cx="2604792" cy="1863378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6899902" y="1654148"/>
                <a:ext cx="250531" cy="141831"/>
              </a:xfrm>
              <a:prstGeom prst="rec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5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등록</a:t>
                </a:r>
                <a:endParaRPr lang="ko-KR" altLang="en-US" sz="3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endParaRPr>
              </a:p>
            </p:txBody>
          </p:sp>
        </p:grpSp>
        <p:sp>
          <p:nvSpPr>
            <p:cNvPr id="41" name="직사각형 40"/>
            <p:cNvSpPr/>
            <p:nvPr/>
          </p:nvSpPr>
          <p:spPr>
            <a:xfrm>
              <a:off x="6256957" y="2351798"/>
              <a:ext cx="946816" cy="381262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7233853" y="1052325"/>
            <a:ext cx="526640" cy="153888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4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리뷰 등록</a:t>
            </a:r>
            <a:endParaRPr lang="ko-KR" altLang="en-US" sz="2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7422773" y="4060287"/>
            <a:ext cx="3487268" cy="2223963"/>
            <a:chOff x="6293220" y="3907887"/>
            <a:chExt cx="3487268" cy="2223963"/>
          </a:xfrm>
        </p:grpSpPr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220" y="3907887"/>
              <a:ext cx="3487268" cy="2223963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7592789" y="5690990"/>
              <a:ext cx="335408" cy="169277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등록</a:t>
              </a:r>
              <a:endParaRPr lang="ko-KR" altLang="en-US" sz="300" b="1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949440" y="4442460"/>
              <a:ext cx="974154" cy="12587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949440" y="4641189"/>
              <a:ext cx="974154" cy="12587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6949440" y="4858920"/>
              <a:ext cx="974154" cy="12587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949440" y="5077987"/>
              <a:ext cx="974154" cy="12587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949440" y="5311342"/>
              <a:ext cx="974154" cy="12587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40064" y="4418172"/>
              <a:ext cx="33534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아이디</a:t>
              </a:r>
              <a:endParaRPr lang="ko-KR" altLang="en-US" sz="400" b="1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615217" y="4618519"/>
              <a:ext cx="38504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b="1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비밀번호</a:t>
              </a:r>
              <a:endParaRPr lang="ko-KR" altLang="en-US" sz="400" b="1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615217" y="4837219"/>
              <a:ext cx="38824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b="1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전화번호</a:t>
              </a:r>
              <a:endParaRPr lang="ko-KR" altLang="en-US" sz="400" b="1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640064" y="5059746"/>
              <a:ext cx="33695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이메일</a:t>
              </a:r>
              <a:endParaRPr lang="ko-KR" altLang="en-US" sz="400" b="1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662182" y="5281468"/>
              <a:ext cx="28725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b="1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주소</a:t>
              </a:r>
              <a:endParaRPr lang="ko-KR" altLang="en-US" sz="400" b="1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</p:grpSp>
      <p:cxnSp>
        <p:nvCxnSpPr>
          <p:cNvPr id="73" name="직선 화살표 연결선 72"/>
          <p:cNvCxnSpPr/>
          <p:nvPr/>
        </p:nvCxnSpPr>
        <p:spPr>
          <a:xfrm>
            <a:off x="5253318" y="2501154"/>
            <a:ext cx="1344706" cy="8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V="1">
            <a:off x="5253318" y="4253117"/>
            <a:ext cx="1864658" cy="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358315" y="2693257"/>
            <a:ext cx="9797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기존회원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</a:t>
            </a: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신규회원 </a:t>
            </a:r>
          </a:p>
        </p:txBody>
      </p:sp>
      <p:cxnSp>
        <p:nvCxnSpPr>
          <p:cNvPr id="115" name="직선 화살표 연결선 114"/>
          <p:cNvCxnSpPr/>
          <p:nvPr/>
        </p:nvCxnSpPr>
        <p:spPr>
          <a:xfrm flipH="1" flipV="1">
            <a:off x="8005482" y="3157461"/>
            <a:ext cx="8965" cy="72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5794" t="35291" r="41984" b="18289"/>
          <a:stretch/>
        </p:blipFill>
        <p:spPr>
          <a:xfrm>
            <a:off x="721375" y="1662085"/>
            <a:ext cx="4218319" cy="36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8743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1" y="386920"/>
            <a:ext cx="838368" cy="838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8343" y="418284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주요 화면 설계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03169" y="1403589"/>
            <a:ext cx="9922794" cy="4656389"/>
            <a:chOff x="1103169" y="1403589"/>
            <a:chExt cx="9922794" cy="46563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1"/>
            <a:stretch/>
          </p:blipFill>
          <p:spPr>
            <a:xfrm>
              <a:off x="1782619" y="1409007"/>
              <a:ext cx="9243344" cy="4650971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1103169" y="1403589"/>
              <a:ext cx="679450" cy="3712268"/>
              <a:chOff x="-26675" y="1409006"/>
              <a:chExt cx="679450" cy="3712268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-26675" y="1409006"/>
                <a:ext cx="679450" cy="3712268"/>
                <a:chOff x="-26675" y="1409006"/>
                <a:chExt cx="679450" cy="3712268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73835" b="25196"/>
                <a:stretch/>
              </p:blipFill>
              <p:spPr>
                <a:xfrm>
                  <a:off x="0" y="1409007"/>
                  <a:ext cx="652775" cy="3712267"/>
                </a:xfrm>
                <a:prstGeom prst="rect">
                  <a:avLst/>
                </a:prstGeom>
              </p:spPr>
            </p:pic>
            <p:sp>
              <p:nvSpPr>
                <p:cNvPr id="12" name="직사각형 11"/>
                <p:cNvSpPr/>
                <p:nvPr/>
              </p:nvSpPr>
              <p:spPr>
                <a:xfrm>
                  <a:off x="-26675" y="1409006"/>
                  <a:ext cx="679450" cy="648394"/>
                </a:xfrm>
                <a:prstGeom prst="rect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-3335" y="2034540"/>
                  <a:ext cx="632743" cy="3073400"/>
                  <a:chOff x="0" y="2034540"/>
                  <a:chExt cx="632743" cy="3073400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0" y="20345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8" y="26504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62" y="32664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90" y="38823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918" y="44983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12116" y="244609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안전</a:t>
                </a:r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731"/>
              <a:stretch/>
            </p:blipFill>
            <p:spPr>
              <a:xfrm>
                <a:off x="84984" y="2120040"/>
                <a:ext cx="444113" cy="352046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90"/>
              <a:stretch/>
            </p:blipFill>
            <p:spPr>
              <a:xfrm>
                <a:off x="96893" y="2701028"/>
                <a:ext cx="395547" cy="376663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02590" y="304861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위생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16"/>
              <a:stretch/>
            </p:blipFill>
            <p:spPr>
              <a:xfrm>
                <a:off x="104512" y="3340490"/>
                <a:ext cx="395547" cy="362708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90958" y="3684273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시설</a:t>
                </a:r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82"/>
              <a:stretch/>
            </p:blipFill>
            <p:spPr>
              <a:xfrm>
                <a:off x="23138" y="3924844"/>
                <a:ext cx="496433" cy="417095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69690" y="4293873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/>
                  <a:t>교직원</a:t>
                </a:r>
                <a:endParaRPr lang="ko-KR" altLang="en-US" sz="800" b="1" dirty="0"/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9705975" y="5330813"/>
            <a:ext cx="1213662" cy="648394"/>
          </a:xfrm>
          <a:prstGeom prst="rect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502" y="5497189"/>
            <a:ext cx="220246" cy="22024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412" y="5510572"/>
            <a:ext cx="193103" cy="19348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88" y="2333923"/>
            <a:ext cx="193103" cy="19348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549" y="5574724"/>
            <a:ext cx="305558" cy="3061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422" y="3766349"/>
            <a:ext cx="305558" cy="30615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1" y="4835799"/>
            <a:ext cx="262382" cy="26289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308" y="5488369"/>
            <a:ext cx="364112" cy="36411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23" y="2585761"/>
            <a:ext cx="364112" cy="36411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35" y="2270062"/>
            <a:ext cx="312661" cy="31266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29" y="3876973"/>
            <a:ext cx="312661" cy="31266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1" y="1739322"/>
            <a:ext cx="312661" cy="31266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22" y="4780617"/>
            <a:ext cx="220246" cy="22024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07" y="4209943"/>
            <a:ext cx="193103" cy="19348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38" y="1480560"/>
            <a:ext cx="262382" cy="26289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5518150" y="2616382"/>
            <a:ext cx="1130300" cy="969128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468127" y="2880509"/>
            <a:ext cx="2004711" cy="1687883"/>
            <a:chOff x="1930301" y="1425651"/>
            <a:chExt cx="2004711" cy="1687883"/>
          </a:xfrm>
        </p:grpSpPr>
        <p:grpSp>
          <p:nvGrpSpPr>
            <p:cNvPr id="91" name="그룹 90"/>
            <p:cNvGrpSpPr/>
            <p:nvPr/>
          </p:nvGrpSpPr>
          <p:grpSpPr>
            <a:xfrm>
              <a:off x="1930301" y="1425651"/>
              <a:ext cx="2004711" cy="1687883"/>
              <a:chOff x="1930301" y="1425651"/>
              <a:chExt cx="2004711" cy="1687883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1930301" y="1425651"/>
                <a:ext cx="2004711" cy="1687883"/>
                <a:chOff x="3189373" y="2799115"/>
                <a:chExt cx="2004711" cy="1687883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2931" y="3310305"/>
                  <a:ext cx="193103" cy="193480"/>
                </a:xfrm>
                <a:prstGeom prst="rect">
                  <a:avLst/>
                </a:prstGeom>
              </p:spPr>
            </p:pic>
            <p:grpSp>
              <p:nvGrpSpPr>
                <p:cNvPr id="10" name="그룹 9"/>
                <p:cNvGrpSpPr/>
                <p:nvPr/>
              </p:nvGrpSpPr>
              <p:grpSpPr>
                <a:xfrm>
                  <a:off x="3189373" y="2799115"/>
                  <a:ext cx="1962151" cy="1687883"/>
                  <a:chOff x="3577973" y="2695611"/>
                  <a:chExt cx="1962151" cy="1687883"/>
                </a:xfrm>
              </p:grpSpPr>
              <p:pic>
                <p:nvPicPr>
                  <p:cNvPr id="6" name="그림 5"/>
                  <p:cNvPicPr>
                    <a:picLocks noChangeAspect="1"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96" t="16688" r="5622" b="2648"/>
                  <a:stretch/>
                </p:blipFill>
                <p:spPr>
                  <a:xfrm>
                    <a:off x="3577973" y="2954744"/>
                    <a:ext cx="1962151" cy="1428750"/>
                  </a:xfrm>
                  <a:prstGeom prst="rect">
                    <a:avLst/>
                  </a:prstGeom>
                  <a:solidFill>
                    <a:srgbClr val="FFFFFF">
                      <a:shade val="85000"/>
                    </a:srgbClr>
                  </a:solidFill>
                  <a:ln w="12700" cap="sq">
                    <a:noFill/>
                    <a:miter lim="800000"/>
                  </a:ln>
                  <a:effectLst>
                    <a:outerShdw blurRad="55000" dist="18000" dir="54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48" name="직사각형 47"/>
                  <p:cNvSpPr/>
                  <p:nvPr/>
                </p:nvSpPr>
                <p:spPr>
                  <a:xfrm>
                    <a:off x="3577973" y="2695611"/>
                    <a:ext cx="1962148" cy="257735"/>
                  </a:xfrm>
                  <a:prstGeom prst="rect">
                    <a:avLst/>
                  </a:prstGeom>
                  <a:solidFill>
                    <a:srgbClr val="FFCD2F"/>
                  </a:solidFill>
                  <a:ln/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b="1" dirty="0">
                      <a:solidFill>
                        <a:schemeClr val="tx1"/>
                      </a:solidFill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</p:grpSp>
            <p:sp>
              <p:nvSpPr>
                <p:cNvPr id="11" name="직사각형 10"/>
                <p:cNvSpPr/>
                <p:nvPr/>
              </p:nvSpPr>
              <p:spPr>
                <a:xfrm>
                  <a:off x="3813175" y="3079786"/>
                  <a:ext cx="1110046" cy="965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54309" y="3050438"/>
                  <a:ext cx="1245236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서울 학동 병설 유치원</a:t>
                  </a:r>
                  <a:endPara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3789499" y="4317467"/>
                  <a:ext cx="1110046" cy="1503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736634" y="4308020"/>
                  <a:ext cx="145745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서울특별시 강남구 논현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2</a:t>
                  </a:r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동 </a:t>
                  </a:r>
                  <a:r>
                    <a:rPr lang="ko-KR" altLang="en-US" sz="5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선릉로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115</a:t>
                  </a:r>
                  <a:r>
                    <a:rPr lang="ko-KR" altLang="en-US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42</a:t>
                  </a:r>
                  <a:endParaRPr lang="ko-KR" altLang="en-US" sz="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87" name="모서리가 둥근 직사각형 86"/>
              <p:cNvSpPr/>
              <p:nvPr/>
            </p:nvSpPr>
            <p:spPr>
              <a:xfrm>
                <a:off x="2589861" y="1465738"/>
                <a:ext cx="632812" cy="162503"/>
              </a:xfrm>
              <a:prstGeom prst="roundRect">
                <a:avLst/>
              </a:prstGeom>
              <a:noFill/>
              <a:ln>
                <a:solidFill>
                  <a:srgbClr val="FFCD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리뷰 보기</a:t>
                </a:r>
              </a:p>
            </p:txBody>
          </p:sp>
        </p:grpSp>
        <p:sp>
          <p:nvSpPr>
            <p:cNvPr id="88" name="모서리가 둥근 직사각형 87"/>
            <p:cNvSpPr/>
            <p:nvPr/>
          </p:nvSpPr>
          <p:spPr>
            <a:xfrm>
              <a:off x="1970567" y="1475513"/>
              <a:ext cx="632812" cy="162503"/>
            </a:xfrm>
            <a:prstGeom prst="roundRect">
              <a:avLst/>
            </a:prstGeom>
            <a:noFill/>
            <a:ln>
              <a:solidFill>
                <a:srgbClr val="FFC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상세 정보</a:t>
              </a:r>
            </a:p>
          </p:txBody>
        </p:sp>
        <p:sp>
          <p:nvSpPr>
            <p:cNvPr id="108" name="모서리가 둥근 직사각형 87">
              <a:extLst>
                <a:ext uri="{FF2B5EF4-FFF2-40B4-BE49-F238E27FC236}">
                  <a16:creationId xmlns:a16="http://schemas.microsoft.com/office/drawing/2014/main" id="{15A4C50E-29AC-4987-8470-E8CF11521850}"/>
                </a:ext>
              </a:extLst>
            </p:cNvPr>
            <p:cNvSpPr/>
            <p:nvPr/>
          </p:nvSpPr>
          <p:spPr>
            <a:xfrm>
              <a:off x="3196686" y="1475513"/>
              <a:ext cx="632812" cy="162503"/>
            </a:xfrm>
            <a:prstGeom prst="roundRect">
              <a:avLst/>
            </a:prstGeom>
            <a:noFill/>
            <a:ln>
              <a:solidFill>
                <a:srgbClr val="FFC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점수 보기</a:t>
              </a: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4792976" y="2869985"/>
            <a:ext cx="1130300" cy="969128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7"/>
          <a:stretch/>
        </p:blipFill>
        <p:spPr>
          <a:xfrm>
            <a:off x="1152982" y="1456179"/>
            <a:ext cx="584200" cy="499506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1091440" y="4585817"/>
            <a:ext cx="734496" cy="530041"/>
            <a:chOff x="1091440" y="4585817"/>
            <a:chExt cx="734496" cy="530041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216" y="4585817"/>
              <a:ext cx="429358" cy="307162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1091440" y="4900414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/>
                <a:t>지역별 순위</a:t>
              </a:r>
              <a:endParaRPr lang="ko-KR" altLang="en-US" sz="800" b="1" dirty="0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9857867" y="5721676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사설       공설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77E21C4-C477-41F0-AF0E-BC4067785E10}"/>
              </a:ext>
            </a:extLst>
          </p:cNvPr>
          <p:cNvGrpSpPr/>
          <p:nvPr/>
        </p:nvGrpSpPr>
        <p:grpSpPr>
          <a:xfrm>
            <a:off x="3468124" y="2848972"/>
            <a:ext cx="2511731" cy="2368661"/>
            <a:chOff x="6663119" y="3145835"/>
            <a:chExt cx="2511731" cy="23686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663119" y="3145835"/>
              <a:ext cx="2511731" cy="2368661"/>
              <a:chOff x="3459356" y="2879111"/>
              <a:chExt cx="1968975" cy="2368661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3459356" y="2879111"/>
                <a:ext cx="1968975" cy="2368661"/>
                <a:chOff x="1916501" y="3208935"/>
                <a:chExt cx="1968975" cy="2368661"/>
              </a:xfrm>
            </p:grpSpPr>
            <p:grpSp>
              <p:nvGrpSpPr>
                <p:cNvPr id="43" name="그룹 42"/>
                <p:cNvGrpSpPr/>
                <p:nvPr/>
              </p:nvGrpSpPr>
              <p:grpSpPr>
                <a:xfrm>
                  <a:off x="1916501" y="3208935"/>
                  <a:ext cx="1968975" cy="2368661"/>
                  <a:chOff x="5585172" y="2617914"/>
                  <a:chExt cx="1968975" cy="2368661"/>
                </a:xfrm>
              </p:grpSpPr>
              <p:sp>
                <p:nvSpPr>
                  <p:cNvPr id="66" name="직사각형 65"/>
                  <p:cNvSpPr/>
                  <p:nvPr/>
                </p:nvSpPr>
                <p:spPr>
                  <a:xfrm>
                    <a:off x="5591999" y="2617914"/>
                    <a:ext cx="1962148" cy="257735"/>
                  </a:xfrm>
                  <a:prstGeom prst="rect">
                    <a:avLst/>
                  </a:prstGeom>
                  <a:solidFill>
                    <a:srgbClr val="FFCD2F"/>
                  </a:solidFill>
                  <a:ln>
                    <a:noFill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b="1" dirty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rPr>
                      <a:t>점수 보기</a:t>
                    </a:r>
                    <a:endParaRPr lang="ko-KR" altLang="en-US" b="1" dirty="0">
                      <a:solidFill>
                        <a:schemeClr val="tx1"/>
                      </a:solidFill>
                      <a:latin typeface="서울남산 장체B" panose="02020603020101020101" pitchFamily="18" charset="-127"/>
                      <a:ea typeface="서울남산 장체B" panose="02020603020101020101" pitchFamily="18" charset="-127"/>
                    </a:endParaRPr>
                  </a:p>
                </p:txBody>
              </p:sp>
              <p:pic>
                <p:nvPicPr>
                  <p:cNvPr id="42" name="그림 41"/>
                  <p:cNvPicPr>
                    <a:picLocks noChangeAspect="1"/>
                  </p:cNvPicPr>
                  <p:nvPr/>
                </p:nvPicPr>
                <p:blipFill rotWithShape="1"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49" t="4078" r="4856" b="4642"/>
                  <a:stretch/>
                </p:blipFill>
                <p:spPr>
                  <a:xfrm>
                    <a:off x="5585172" y="2888998"/>
                    <a:ext cx="1956740" cy="20975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9" name="오른쪽 화살표 88"/>
                <p:cNvSpPr/>
                <p:nvPr/>
              </p:nvSpPr>
              <p:spPr>
                <a:xfrm rot="10800000">
                  <a:off x="3640473" y="3283986"/>
                  <a:ext cx="160590" cy="9014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0" name="포인트가 5개인 별 19"/>
              <p:cNvSpPr/>
              <p:nvPr/>
            </p:nvSpPr>
            <p:spPr>
              <a:xfrm>
                <a:off x="4433311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포인트가 5개인 별 99"/>
              <p:cNvSpPr/>
              <p:nvPr/>
            </p:nvSpPr>
            <p:spPr>
              <a:xfrm>
                <a:off x="4521183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포인트가 5개인 별 101"/>
              <p:cNvSpPr/>
              <p:nvPr/>
            </p:nvSpPr>
            <p:spPr>
              <a:xfrm>
                <a:off x="4606979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포인트가 5개인 별 102"/>
              <p:cNvSpPr/>
              <p:nvPr/>
            </p:nvSpPr>
            <p:spPr>
              <a:xfrm>
                <a:off x="4692775" y="327393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포인트가 5개인 별 103"/>
              <p:cNvSpPr/>
              <p:nvPr/>
            </p:nvSpPr>
            <p:spPr>
              <a:xfrm>
                <a:off x="4354864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포인트가 5개인 별 104"/>
              <p:cNvSpPr/>
              <p:nvPr/>
            </p:nvSpPr>
            <p:spPr>
              <a:xfrm>
                <a:off x="4442736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포인트가 5개인 별 105"/>
              <p:cNvSpPr/>
              <p:nvPr/>
            </p:nvSpPr>
            <p:spPr>
              <a:xfrm>
                <a:off x="4528532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포인트가 5개인 별 106"/>
              <p:cNvSpPr/>
              <p:nvPr/>
            </p:nvSpPr>
            <p:spPr>
              <a:xfrm>
                <a:off x="4614328" y="3624825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포인트가 5개인 별 108"/>
              <p:cNvSpPr/>
              <p:nvPr/>
            </p:nvSpPr>
            <p:spPr>
              <a:xfrm>
                <a:off x="4704970" y="3628802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포인트가 5개인 별 109"/>
              <p:cNvSpPr/>
              <p:nvPr/>
            </p:nvSpPr>
            <p:spPr>
              <a:xfrm>
                <a:off x="4319809" y="4021548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포인트가 5개인 별 110"/>
              <p:cNvSpPr/>
              <p:nvPr/>
            </p:nvSpPr>
            <p:spPr>
              <a:xfrm>
                <a:off x="4407681" y="4021548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포인트가 5개인 별 111"/>
              <p:cNvSpPr/>
              <p:nvPr/>
            </p:nvSpPr>
            <p:spPr>
              <a:xfrm>
                <a:off x="4493477" y="4021548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포인트가 5개인 별 117"/>
              <p:cNvSpPr/>
              <p:nvPr/>
            </p:nvSpPr>
            <p:spPr>
              <a:xfrm>
                <a:off x="4234013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포인트가 5개인 별 118"/>
              <p:cNvSpPr/>
              <p:nvPr/>
            </p:nvSpPr>
            <p:spPr>
              <a:xfrm>
                <a:off x="4321885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포인트가 5개인 별 119"/>
              <p:cNvSpPr/>
              <p:nvPr/>
            </p:nvSpPr>
            <p:spPr>
              <a:xfrm>
                <a:off x="4407681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포인트가 5개인 별 120"/>
              <p:cNvSpPr/>
              <p:nvPr/>
            </p:nvSpPr>
            <p:spPr>
              <a:xfrm>
                <a:off x="4493477" y="4440854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포인트가 5개인 별 121"/>
              <p:cNvSpPr/>
              <p:nvPr/>
            </p:nvSpPr>
            <p:spPr>
              <a:xfrm>
                <a:off x="4584119" y="4444831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포인트가 5개인 별 122"/>
              <p:cNvSpPr/>
              <p:nvPr/>
            </p:nvSpPr>
            <p:spPr>
              <a:xfrm>
                <a:off x="4442221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포인트가 5개인 별 123"/>
              <p:cNvSpPr/>
              <p:nvPr/>
            </p:nvSpPr>
            <p:spPr>
              <a:xfrm>
                <a:off x="4530093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포인트가 5개인 별 124"/>
              <p:cNvSpPr/>
              <p:nvPr/>
            </p:nvSpPr>
            <p:spPr>
              <a:xfrm>
                <a:off x="4615889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포인트가 5개인 별 125"/>
              <p:cNvSpPr/>
              <p:nvPr/>
            </p:nvSpPr>
            <p:spPr>
              <a:xfrm>
                <a:off x="4701685" y="4823306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포인트가 5개인 별 126"/>
              <p:cNvSpPr/>
              <p:nvPr/>
            </p:nvSpPr>
            <p:spPr>
              <a:xfrm>
                <a:off x="4792327" y="4827283"/>
                <a:ext cx="45719" cy="4571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534AEA6-D24B-4C0E-909D-43365CA0D415}"/>
                </a:ext>
              </a:extLst>
            </p:cNvPr>
            <p:cNvSpPr/>
            <p:nvPr/>
          </p:nvSpPr>
          <p:spPr>
            <a:xfrm>
              <a:off x="7542146" y="3413782"/>
              <a:ext cx="1405175" cy="737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5CBF482-F278-4312-A9CB-624FDFA56621}"/>
                </a:ext>
              </a:extLst>
            </p:cNvPr>
            <p:cNvSpPr txBox="1"/>
            <p:nvPr/>
          </p:nvSpPr>
          <p:spPr>
            <a:xfrm>
              <a:off x="6676469" y="3478249"/>
              <a:ext cx="24774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명칭         서울 학동 병설 유치원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E91F4BE-0DD2-4BD5-85BF-0B9E1E79002B}"/>
                </a:ext>
              </a:extLst>
            </p:cNvPr>
            <p:cNvSpPr txBox="1"/>
            <p:nvPr/>
          </p:nvSpPr>
          <p:spPr>
            <a:xfrm>
              <a:off x="7462519" y="4859696"/>
              <a:ext cx="1399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u="sng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리뷰 보러 가기</a:t>
              </a:r>
              <a:endParaRPr lang="ko-KR" altLang="en-US" sz="2800" b="1" u="sng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ADF9B1-655D-4814-8FE1-420B2A662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725364" y="3739873"/>
              <a:ext cx="2411624" cy="1722589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6CD02F8-FD8F-42E7-B8CC-C7B139339700}"/>
                </a:ext>
              </a:extLst>
            </p:cNvPr>
            <p:cNvSpPr txBox="1"/>
            <p:nvPr/>
          </p:nvSpPr>
          <p:spPr>
            <a:xfrm>
              <a:off x="6697080" y="3752505"/>
              <a:ext cx="1580357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만족도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67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1" y="386920"/>
            <a:ext cx="838368" cy="838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6737" y="405835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주요 화면 설계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03169" y="1403589"/>
            <a:ext cx="9922794" cy="4656389"/>
            <a:chOff x="1103169" y="1403589"/>
            <a:chExt cx="9922794" cy="46563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1"/>
            <a:stretch/>
          </p:blipFill>
          <p:spPr>
            <a:xfrm>
              <a:off x="1782619" y="1409007"/>
              <a:ext cx="9243344" cy="4650971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1103169" y="1403589"/>
              <a:ext cx="679450" cy="3712268"/>
              <a:chOff x="-26675" y="1409006"/>
              <a:chExt cx="679450" cy="3712268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-26675" y="1409006"/>
                <a:ext cx="679450" cy="3712268"/>
                <a:chOff x="-26675" y="1409006"/>
                <a:chExt cx="679450" cy="3712268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73835" b="25196"/>
                <a:stretch/>
              </p:blipFill>
              <p:spPr>
                <a:xfrm>
                  <a:off x="0" y="1409007"/>
                  <a:ext cx="652775" cy="3712267"/>
                </a:xfrm>
                <a:prstGeom prst="rect">
                  <a:avLst/>
                </a:prstGeom>
              </p:spPr>
            </p:pic>
            <p:sp>
              <p:nvSpPr>
                <p:cNvPr id="12" name="직사각형 11"/>
                <p:cNvSpPr/>
                <p:nvPr/>
              </p:nvSpPr>
              <p:spPr>
                <a:xfrm>
                  <a:off x="-26675" y="1409006"/>
                  <a:ext cx="679450" cy="648394"/>
                </a:xfrm>
                <a:prstGeom prst="rect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-3335" y="2034540"/>
                  <a:ext cx="632743" cy="3073400"/>
                  <a:chOff x="0" y="2034540"/>
                  <a:chExt cx="632743" cy="3073400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0" y="20345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8" y="26504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62" y="32664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90" y="388239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918" y="4498340"/>
                    <a:ext cx="631825" cy="609600"/>
                  </a:xfrm>
                  <a:prstGeom prst="rect">
                    <a:avLst/>
                  </a:prstGeom>
                  <a:noFill/>
                  <a:ln w="38100">
                    <a:solidFill>
                      <a:srgbClr val="FFCD2F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12116" y="244609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안전</a:t>
                </a:r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731"/>
              <a:stretch/>
            </p:blipFill>
            <p:spPr>
              <a:xfrm>
                <a:off x="84984" y="2120040"/>
                <a:ext cx="444113" cy="352046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90"/>
              <a:stretch/>
            </p:blipFill>
            <p:spPr>
              <a:xfrm>
                <a:off x="96893" y="2701028"/>
                <a:ext cx="395547" cy="376663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02590" y="3048614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위생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16"/>
              <a:stretch/>
            </p:blipFill>
            <p:spPr>
              <a:xfrm>
                <a:off x="104512" y="3340490"/>
                <a:ext cx="395547" cy="362708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90958" y="3684273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시설</a:t>
                </a:r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82"/>
              <a:stretch/>
            </p:blipFill>
            <p:spPr>
              <a:xfrm>
                <a:off x="23138" y="3924844"/>
                <a:ext cx="496433" cy="417095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69690" y="4293873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/>
                  <a:t>교직원</a:t>
                </a: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1311625" y="4725460"/>
            <a:ext cx="1130300" cy="96912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82619" y="1403589"/>
            <a:ext cx="9243344" cy="4656389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기본화면</a:t>
            </a:r>
            <a:endParaRPr lang="ko-KR" altLang="en-US" sz="28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7"/>
          <a:stretch/>
        </p:blipFill>
        <p:spPr>
          <a:xfrm>
            <a:off x="1150321" y="1456179"/>
            <a:ext cx="584200" cy="4995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6" y="4585817"/>
            <a:ext cx="429358" cy="30716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91440" y="4900414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/>
              <a:t>지역별 순위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7302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1" y="386920"/>
            <a:ext cx="838368" cy="838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6737" y="405835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주요 화면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5" y="1385242"/>
            <a:ext cx="10648950" cy="477285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1"/>
          <a:stretch/>
        </p:blipFill>
        <p:spPr>
          <a:xfrm>
            <a:off x="972006" y="1520393"/>
            <a:ext cx="367221" cy="3172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95433" y="1507527"/>
            <a:ext cx="923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안전</a:t>
            </a:r>
          </a:p>
        </p:txBody>
      </p:sp>
      <p:sp>
        <p:nvSpPr>
          <p:cNvPr id="21" name="이등변 삼각형 20"/>
          <p:cNvSpPr/>
          <p:nvPr/>
        </p:nvSpPr>
        <p:spPr>
          <a:xfrm flipV="1">
            <a:off x="2725834" y="1600289"/>
            <a:ext cx="171450" cy="14796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476371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76371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76371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76371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76371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76371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76371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76371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12088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12088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12088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12088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12088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12088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12088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2088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47805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47805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47805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47805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47805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47805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47805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47805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783522" y="2342112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83522" y="2734973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783522" y="3127834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83522" y="3520695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783522" y="3913556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783522" y="4306417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6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783522" y="4699278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7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783522" y="5092140"/>
            <a:ext cx="238125" cy="27699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18559" y="2033390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54276" y="2071465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송파구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05055" y="206511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서초구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355834" y="2058761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관악구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063545" y="2372889"/>
            <a:ext cx="102944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도곡렉슬유치원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029881" y="2765750"/>
            <a:ext cx="109677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서울개원</a:t>
            </a:r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유치원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82969" y="3158611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돌샘유치원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182970" y="3551472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강남유치원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184573" y="3944333"/>
            <a:ext cx="78739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반디유치원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062746" y="4337194"/>
            <a:ext cx="1031052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강남유정유치원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182970" y="4730055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남부유치원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29883" y="5122916"/>
            <a:ext cx="109677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서울 </a:t>
            </a:r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신구유치원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62676" y="2372889"/>
            <a:ext cx="78418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기린유치원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661072" y="2765750"/>
            <a:ext cx="78739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꿀벌유치원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659470" y="3158611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꿈밭유치원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9470" y="3551472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동삼유치원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36840" y="3944333"/>
            <a:ext cx="103586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동화나라유치원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601761" y="4337194"/>
            <a:ext cx="90601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란키즈유치원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62675" y="4730055"/>
            <a:ext cx="78418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리아유치원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601761" y="5122916"/>
            <a:ext cx="90601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별나라유치원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137572" y="2372889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구룡유치원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135969" y="2765750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동우유치원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015744" y="3158611"/>
            <a:ext cx="10310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반포성모유치원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076658" y="3551472"/>
            <a:ext cx="90922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새성민유치원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075055" y="3944333"/>
            <a:ext cx="91243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새순유유치원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137572" y="4337194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나무유치원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015744" y="4730055"/>
            <a:ext cx="10310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해바라기유치원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135969" y="5122916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동화유치원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14072" y="2372889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건영유치원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553158" y="2765750"/>
            <a:ext cx="90922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꿈나라유치원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612469" y="3158611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낭랑유치원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612470" y="3551472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동원유치원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614072" y="3944333"/>
            <a:ext cx="78739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명성유치원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673383" y="4337194"/>
            <a:ext cx="66877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백유치원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613271" y="4730055"/>
            <a:ext cx="78899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새싹유치원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612469" y="5122916"/>
            <a:ext cx="7906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00" b="1" spc="3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당근유치원</a:t>
            </a:r>
            <a:endParaRPr lang="ko-KR" altLang="en-US" sz="800" b="1" spc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87447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8700" y="2753518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66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22" y1="64407" x2="41622" y2="64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972" y="1629568"/>
            <a:ext cx="17621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1429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123650" y="866773"/>
            <a:ext cx="1292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개선점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28184" y="1877045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  <a:r>
              <a:rPr lang="ko-KR" altLang="en-US" sz="3200" b="1" dirty="0" err="1">
                <a:latin typeface="스웨거 TTF" panose="020B0600000101010101" pitchFamily="50" charset="-127"/>
                <a:ea typeface="스웨거 TTF" panose="020B0600000101010101" pitchFamily="50" charset="-127"/>
              </a:rPr>
              <a:t>유스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케이스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23650" y="5004396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5.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주요 화면 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23650" y="2887317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DB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23650" y="3927855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4. </a:t>
            </a:r>
            <a:r>
              <a:rPr lang="ko-KR" altLang="en-US" sz="32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시퀀스다이어그램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-25401"/>
            <a:ext cx="3365956" cy="68580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1090865" y="743661"/>
            <a:ext cx="7466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365555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715657" y="0"/>
            <a:ext cx="8476343" cy="68580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너무 넓은 범위 축소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2.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 세분화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차후 시각화에 사용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3.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기능 추가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4.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순위 정보 제공 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404067" y="615403"/>
            <a:ext cx="17906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개선 사항</a:t>
            </a:r>
            <a:endParaRPr lang="en-US" altLang="ko-KR" sz="4400" b="1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3" y="493051"/>
            <a:ext cx="1014146" cy="101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74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279519" y="612311"/>
            <a:ext cx="241412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 err="1">
                <a:latin typeface="스웨거 TTF" panose="020B0600000101010101" pitchFamily="50" charset="-127"/>
                <a:ea typeface="스웨거 TTF" panose="020B0600000101010101" pitchFamily="50" charset="-127"/>
              </a:rPr>
              <a:t>유스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케이스</a:t>
            </a:r>
          </a:p>
          <a:p>
            <a:pPr algn="ctr"/>
            <a:endParaRPr lang="ko-KR" altLang="en-US" sz="40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19851" y="4761015"/>
            <a:ext cx="1771649" cy="1195429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5" y="572757"/>
            <a:ext cx="786525" cy="786525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1816144" y="1883512"/>
            <a:ext cx="3086546" cy="3222712"/>
            <a:chOff x="420284" y="2527147"/>
            <a:chExt cx="2595812" cy="2735208"/>
          </a:xfrm>
        </p:grpSpPr>
        <p:grpSp>
          <p:nvGrpSpPr>
            <p:cNvPr id="2" name="그룹 1"/>
            <p:cNvGrpSpPr/>
            <p:nvPr/>
          </p:nvGrpSpPr>
          <p:grpSpPr>
            <a:xfrm>
              <a:off x="420284" y="2527147"/>
              <a:ext cx="2595812" cy="1727262"/>
              <a:chOff x="1362243" y="2359181"/>
              <a:chExt cx="3345002" cy="2252189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6929" y="2381054"/>
                <a:ext cx="2230316" cy="2230316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2243" y="2359181"/>
                <a:ext cx="2248674" cy="2248674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810566" y="4713795"/>
              <a:ext cx="1794535" cy="548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고객</a:t>
              </a:r>
              <a:r>
                <a:rPr lang="en-US" altLang="ko-KR" sz="1200" spc="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(Actor)</a:t>
              </a:r>
              <a:endParaRPr lang="ko-KR" altLang="en-US" sz="1200" spc="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8093757" y="986146"/>
            <a:ext cx="1862681" cy="1230291"/>
          </a:xfrm>
          <a:prstGeom prst="roundRect">
            <a:avLst/>
          </a:prstGeom>
          <a:noFill/>
          <a:ln w="28575">
            <a:solidFill>
              <a:srgbClr val="FFCD2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항목별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열람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sz="24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977787" y="2799716"/>
            <a:ext cx="1978651" cy="1230291"/>
          </a:xfrm>
          <a:prstGeom prst="roundRect">
            <a:avLst/>
          </a:prstGeom>
          <a:noFill/>
          <a:ln w="28575">
            <a:solidFill>
              <a:srgbClr val="FFCD2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순위 정보 열람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0" name="직선 연결선 69"/>
          <p:cNvCxnSpPr>
            <a:endCxn id="22" idx="1"/>
          </p:cNvCxnSpPr>
          <p:nvPr/>
        </p:nvCxnSpPr>
        <p:spPr>
          <a:xfrm flipV="1">
            <a:off x="5433317" y="1601292"/>
            <a:ext cx="2660440" cy="879195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endCxn id="37" idx="1"/>
          </p:cNvCxnSpPr>
          <p:nvPr/>
        </p:nvCxnSpPr>
        <p:spPr>
          <a:xfrm>
            <a:off x="4902690" y="4180564"/>
            <a:ext cx="1517161" cy="1178166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endCxn id="66" idx="1"/>
          </p:cNvCxnSpPr>
          <p:nvPr/>
        </p:nvCxnSpPr>
        <p:spPr>
          <a:xfrm>
            <a:off x="5222098" y="3402672"/>
            <a:ext cx="2755689" cy="1219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" name="모서리가 둥근 직사각형 99"/>
          <p:cNvSpPr/>
          <p:nvPr/>
        </p:nvSpPr>
        <p:spPr>
          <a:xfrm>
            <a:off x="8753476" y="4761015"/>
            <a:ext cx="1771649" cy="1195429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열람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2" name="직선 연결선 101"/>
          <p:cNvCxnSpPr>
            <a:stCxn id="37" idx="3"/>
            <a:endCxn id="100" idx="1"/>
          </p:cNvCxnSpPr>
          <p:nvPr/>
        </p:nvCxnSpPr>
        <p:spPr>
          <a:xfrm>
            <a:off x="8191500" y="5358730"/>
            <a:ext cx="561976" cy="0"/>
          </a:xfrm>
          <a:prstGeom prst="line">
            <a:avLst/>
          </a:prstGeom>
          <a:ln w="28575">
            <a:solidFill>
              <a:srgbClr val="E562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8758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6" y="504826"/>
            <a:ext cx="990600" cy="990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996951" y="368978"/>
            <a:ext cx="4686301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altLang="ko-KR" sz="2400" b="1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 </a:t>
            </a:r>
            <a:r>
              <a:rPr lang="ko-KR" altLang="en-US" sz="2400" b="1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설계</a:t>
            </a:r>
            <a:r>
              <a:rPr lang="en-US" altLang="ko-KR" sz="2400" b="1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- </a:t>
            </a:r>
            <a:r>
              <a:rPr lang="ko-KR" altLang="en-US" sz="2400" b="1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전체 설계도</a:t>
            </a:r>
          </a:p>
          <a:p>
            <a:pPr algn="ctr"/>
            <a:endParaRPr lang="ko-KR" altLang="en-US" sz="2400" b="1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64" y="1764884"/>
            <a:ext cx="6735761" cy="459074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2CCB9B1E-0759-4418-865D-B629ABB3D733}"/>
              </a:ext>
            </a:extLst>
          </p:cNvPr>
          <p:cNvGrpSpPr/>
          <p:nvPr/>
        </p:nvGrpSpPr>
        <p:grpSpPr>
          <a:xfrm rot="7867832" flipH="1">
            <a:off x="3567387" y="3222474"/>
            <a:ext cx="1955679" cy="1056774"/>
            <a:chOff x="3597396" y="3159986"/>
            <a:chExt cx="1955679" cy="1056774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EF02133-5A1F-4AC2-B8E0-10B4B6B43052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9B56900-E65D-4AAD-8FF5-5A8EBB11D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BB653FC-894B-4E23-9FDC-59CE32E149FA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A85DCA5-A9DE-4950-9F4E-A03F60A53A21}"/>
              </a:ext>
            </a:extLst>
          </p:cNvPr>
          <p:cNvGrpSpPr/>
          <p:nvPr/>
        </p:nvGrpSpPr>
        <p:grpSpPr>
          <a:xfrm flipH="1">
            <a:off x="6677963" y="3321128"/>
            <a:ext cx="1798516" cy="883180"/>
            <a:chOff x="3597396" y="3159986"/>
            <a:chExt cx="1955679" cy="1056774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A98A4D1-0914-4D09-AE99-4FF14C79B002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4508F62-D07C-4621-9102-026D6E846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5C5BE7C-7421-48FB-B1C7-BF621AAE51C8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C632D3A-BF2F-4863-80B6-95B10F1F9088}"/>
              </a:ext>
            </a:extLst>
          </p:cNvPr>
          <p:cNvGrpSpPr/>
          <p:nvPr/>
        </p:nvGrpSpPr>
        <p:grpSpPr>
          <a:xfrm>
            <a:off x="5898006" y="3989205"/>
            <a:ext cx="45719" cy="183782"/>
            <a:chOff x="3597396" y="3159986"/>
            <a:chExt cx="1955679" cy="1056774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205F7C5F-53E3-4398-91B3-CB5001AAFF89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6953449-B722-4B2D-8EB7-E3C578228C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6861010-4583-480E-95EC-263E25B65DB4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A29D06-15A2-4FF0-9DA8-5FE36EBD63FD}"/>
              </a:ext>
            </a:extLst>
          </p:cNvPr>
          <p:cNvSpPr/>
          <p:nvPr/>
        </p:nvSpPr>
        <p:spPr>
          <a:xfrm>
            <a:off x="5534025" y="1344022"/>
            <a:ext cx="1181100" cy="480060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유저 리뷰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58D1FB-0394-4927-A28C-21D826E34226}"/>
              </a:ext>
            </a:extLst>
          </p:cNvPr>
          <p:cNvSpPr/>
          <p:nvPr/>
        </p:nvSpPr>
        <p:spPr>
          <a:xfrm>
            <a:off x="6986588" y="1343509"/>
            <a:ext cx="1181100" cy="480060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유저 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562BB8-EAC9-4BD4-861F-449F5085A981}"/>
              </a:ext>
            </a:extLst>
          </p:cNvPr>
          <p:cNvSpPr/>
          <p:nvPr/>
        </p:nvSpPr>
        <p:spPr>
          <a:xfrm>
            <a:off x="6686550" y="2645491"/>
            <a:ext cx="1181100" cy="480060"/>
          </a:xfrm>
          <a:prstGeom prst="rect">
            <a:avLst/>
          </a:prstGeom>
          <a:noFill/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유치원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78A4BE1-7604-43A6-966A-47BAE63CC6CF}"/>
              </a:ext>
            </a:extLst>
          </p:cNvPr>
          <p:cNvSpPr/>
          <p:nvPr/>
        </p:nvSpPr>
        <p:spPr>
          <a:xfrm>
            <a:off x="4942525" y="60369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시설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035AD29-E4BF-4971-B1E0-9035FD0C1D35}"/>
              </a:ext>
            </a:extLst>
          </p:cNvPr>
          <p:cNvSpPr/>
          <p:nvPr/>
        </p:nvSpPr>
        <p:spPr>
          <a:xfrm>
            <a:off x="6554252" y="60394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안전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DD068AC-5070-42C0-AA80-4C32BD2AE9EA}"/>
              </a:ext>
            </a:extLst>
          </p:cNvPr>
          <p:cNvSpPr/>
          <p:nvPr/>
        </p:nvSpPr>
        <p:spPr>
          <a:xfrm>
            <a:off x="8250217" y="60394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교직원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E875DF-F9CC-48E1-B15E-5185599A9802}"/>
              </a:ext>
            </a:extLst>
          </p:cNvPr>
          <p:cNvSpPr/>
          <p:nvPr/>
        </p:nvSpPr>
        <p:spPr>
          <a:xfrm>
            <a:off x="3170875" y="6036942"/>
            <a:ext cx="1181100" cy="480060"/>
          </a:xfrm>
          <a:prstGeom prst="rect">
            <a:avLst/>
          </a:prstGeom>
          <a:solidFill>
            <a:srgbClr val="F2F2F2"/>
          </a:solidFill>
          <a:ln w="19050"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위생</a:t>
            </a:r>
            <a:r>
              <a:rPr lang="en-US" altLang="ko-KR" sz="1600" dirty="0">
                <a:solidFill>
                  <a:schemeClr val="tx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9949F82-0166-4FC6-A10E-C493D853DBE2}"/>
              </a:ext>
            </a:extLst>
          </p:cNvPr>
          <p:cNvGrpSpPr/>
          <p:nvPr/>
        </p:nvGrpSpPr>
        <p:grpSpPr>
          <a:xfrm rot="20139683">
            <a:off x="6600808" y="3995987"/>
            <a:ext cx="45719" cy="183782"/>
            <a:chOff x="3597396" y="3159986"/>
            <a:chExt cx="1955679" cy="1056774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637215B-D0E4-4EE5-97A3-E2C8FB0F8969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317CB5A-8011-4930-BC35-63CB4BAD8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17013F1-0E0C-4C54-884F-8FED8140944B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DC39375-61B5-44D3-9ABB-257B86E23326}"/>
              </a:ext>
            </a:extLst>
          </p:cNvPr>
          <p:cNvGrpSpPr/>
          <p:nvPr/>
        </p:nvGrpSpPr>
        <p:grpSpPr>
          <a:xfrm rot="14413725" flipH="1">
            <a:off x="6039811" y="2401030"/>
            <a:ext cx="175468" cy="109406"/>
            <a:chOff x="3597396" y="3159986"/>
            <a:chExt cx="1955679" cy="1056774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C3841A2D-36B6-49AC-9379-6935F9528DBE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4AD447D3-7736-419D-9092-1210B44FE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BDC64FB-A555-48FB-AB20-A31E597090DD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B15CFFB-8AB1-4F8C-819E-5379A34EE227}"/>
              </a:ext>
            </a:extLst>
          </p:cNvPr>
          <p:cNvGrpSpPr/>
          <p:nvPr/>
        </p:nvGrpSpPr>
        <p:grpSpPr>
          <a:xfrm rot="9300301" flipH="1">
            <a:off x="6707520" y="1993920"/>
            <a:ext cx="342848" cy="168359"/>
            <a:chOff x="3597396" y="3159986"/>
            <a:chExt cx="1955679" cy="1056774"/>
          </a:xfrm>
        </p:grpSpPr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0FCC535C-1AC8-45B7-9A64-F62BBE70FD24}"/>
                </a:ext>
              </a:extLst>
            </p:cNvPr>
            <p:cNvCxnSpPr/>
            <p:nvPr/>
          </p:nvCxnSpPr>
          <p:spPr>
            <a:xfrm flipV="1">
              <a:off x="3609975" y="3159986"/>
              <a:ext cx="1943100" cy="1021489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0FA1D827-1975-4E61-A1D3-56074E9AF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157" y="4121509"/>
              <a:ext cx="64293" cy="9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C566683-FA2E-424A-9648-F33E54B01F92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96" y="4121509"/>
              <a:ext cx="1139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19326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6" y="504826"/>
            <a:ext cx="774698" cy="7746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029494" y="292010"/>
            <a:ext cx="3768726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altLang="ko-KR" sz="2400" b="1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 </a:t>
            </a:r>
            <a:r>
              <a:rPr lang="ko-KR" altLang="en-US" sz="2400" b="1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설계 </a:t>
            </a:r>
            <a:r>
              <a:rPr lang="en-US" altLang="ko-KR" sz="2400" b="1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– Ex) </a:t>
            </a:r>
            <a:r>
              <a:rPr lang="ko-KR" altLang="en-US" sz="2400" b="1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안전 </a:t>
            </a:r>
            <a:r>
              <a:rPr lang="en-US" altLang="ko-KR" sz="2400" b="1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DB</a:t>
            </a:r>
            <a:endParaRPr lang="ko-KR" altLang="en-US" sz="2400" b="1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  <a:p>
            <a:pPr algn="ctr"/>
            <a:endParaRPr lang="ko-KR" altLang="en-US" sz="24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2" t="49805" r="26161"/>
          <a:stretch/>
        </p:blipFill>
        <p:spPr>
          <a:xfrm>
            <a:off x="1057276" y="1252143"/>
            <a:ext cx="3598863" cy="5830269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683921" y="3256017"/>
            <a:ext cx="538161" cy="1193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50906"/>
              </p:ext>
            </p:extLst>
          </p:nvPr>
        </p:nvGraphicFramePr>
        <p:xfrm>
          <a:off x="5620147" y="1833410"/>
          <a:ext cx="5232400" cy="4039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885">
                  <a:extLst>
                    <a:ext uri="{9D8B030D-6E8A-4147-A177-3AD203B41FA5}">
                      <a16:colId xmlns:a16="http://schemas.microsoft.com/office/drawing/2014/main" val="66230386"/>
                    </a:ext>
                  </a:extLst>
                </a:gridCol>
                <a:gridCol w="3338515">
                  <a:extLst>
                    <a:ext uri="{9D8B030D-6E8A-4147-A177-3AD203B41FA5}">
                      <a16:colId xmlns:a16="http://schemas.microsoft.com/office/drawing/2014/main" val="1662401666"/>
                    </a:ext>
                  </a:extLst>
                </a:gridCol>
              </a:tblGrid>
              <a:tr h="673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_EEDU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기관명</a:t>
                      </a:r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DB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50460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FIRE_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소방관련 </a:t>
                      </a:r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DB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150631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ELEC_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전기설비</a:t>
                      </a:r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DB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518140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CCTV_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CCTV</a:t>
                      </a:r>
                      <a:r>
                        <a:rPr lang="en-US" altLang="ko-KR" baseline="0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 DB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025533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GAS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가스점검</a:t>
                      </a:r>
                      <a:r>
                        <a:rPr lang="ko-KR" altLang="en-US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DB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025785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INSURANCE_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보험 여부 </a:t>
                      </a:r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DB(</a:t>
                      </a:r>
                      <a:r>
                        <a:rPr lang="ko-KR" altLang="en-US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이하 동문</a:t>
                      </a:r>
                      <a:r>
                        <a:rPr lang="en-US" altLang="ko-KR" dirty="0">
                          <a:latin typeface="서울남산 장체BL" panose="02020603020101020101" pitchFamily="18" charset="-127"/>
                          <a:ea typeface="서울남산 장체BL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서울남산 장체BL" panose="02020603020101020101" pitchFamily="18" charset="-127"/>
                        <a:ea typeface="서울남산 장체B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982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78809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9" y="475389"/>
            <a:ext cx="934311" cy="9343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473199" y="170022"/>
            <a:ext cx="290512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32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32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시퀀스 다이어그램</a:t>
            </a:r>
            <a:endParaRPr lang="ko-KR" altLang="en-US" sz="3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88863" y="1983207"/>
            <a:ext cx="10300674" cy="4334627"/>
            <a:chOff x="1166452" y="1659773"/>
            <a:chExt cx="10300674" cy="4334627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642750" y="2214197"/>
              <a:ext cx="0" cy="3275967"/>
            </a:xfrm>
            <a:prstGeom prst="line">
              <a:avLst/>
            </a:prstGeom>
            <a:ln>
              <a:solidFill>
                <a:srgbClr val="E56239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모서리가 둥근 직사각형 16"/>
            <p:cNvSpPr/>
            <p:nvPr/>
          </p:nvSpPr>
          <p:spPr>
            <a:xfrm>
              <a:off x="1587363" y="2517394"/>
              <a:ext cx="117526" cy="20380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52550" y="1822978"/>
              <a:ext cx="631200" cy="3615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사용자</a:t>
              </a: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V="1">
              <a:off x="1704889" y="2491740"/>
              <a:ext cx="3004271" cy="13835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4515536" y="1827488"/>
              <a:ext cx="684961" cy="3615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메인 지도</a:t>
              </a:r>
              <a:endParaRPr lang="ko-KR" altLang="en-US" sz="1100" b="1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593618" y="1811029"/>
              <a:ext cx="2494775" cy="3615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유치원 상세 화면</a:t>
              </a:r>
              <a:r>
                <a:rPr lang="en-US" altLang="ko-KR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 (</a:t>
              </a:r>
              <a:r>
                <a: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기본 정보 </a:t>
              </a:r>
              <a:r>
                <a:rPr lang="en-US" altLang="ko-KR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, </a:t>
              </a:r>
              <a:r>
                <a: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리뷰</a:t>
              </a:r>
              <a:r>
                <a:rPr lang="en-US" altLang="ko-KR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,  </a:t>
              </a:r>
              <a:r>
                <a: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점수</a:t>
              </a:r>
              <a:r>
                <a:rPr lang="en-US" altLang="ko-KR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)</a:t>
              </a:r>
              <a:endParaRPr lang="ko-KR" altLang="en-US" sz="1100" b="1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87469" y="2176547"/>
              <a:ext cx="3047707" cy="991173"/>
              <a:chOff x="3956485" y="2214197"/>
              <a:chExt cx="3047707" cy="991173"/>
            </a:xfrm>
          </p:grpSpPr>
          <p:cxnSp>
            <p:nvCxnSpPr>
              <p:cNvPr id="26" name="직선 연결선 25"/>
              <p:cNvCxnSpPr>
                <a:endCxn id="29" idx="2"/>
              </p:cNvCxnSpPr>
              <p:nvPr/>
            </p:nvCxnSpPr>
            <p:spPr>
              <a:xfrm flipH="1">
                <a:off x="4091073" y="2214197"/>
                <a:ext cx="2271" cy="845086"/>
              </a:xfrm>
              <a:prstGeom prst="line">
                <a:avLst/>
              </a:prstGeom>
              <a:ln>
                <a:solidFill>
                  <a:srgbClr val="E56239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9" name="모서리가 둥근 직사각형 28"/>
              <p:cNvSpPr/>
              <p:nvPr/>
            </p:nvSpPr>
            <p:spPr>
              <a:xfrm>
                <a:off x="4029050" y="2530097"/>
                <a:ext cx="124045" cy="529186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474420" y="2363505"/>
                <a:ext cx="755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대분류</a:t>
                </a:r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선택</a:t>
                </a:r>
              </a:p>
            </p:txBody>
          </p:sp>
          <p:cxnSp>
            <p:nvCxnSpPr>
              <p:cNvPr id="67" name="직선 화살표 연결선 66"/>
              <p:cNvCxnSpPr>
                <a:endCxn id="65" idx="1"/>
              </p:cNvCxnSpPr>
              <p:nvPr/>
            </p:nvCxnSpPr>
            <p:spPr>
              <a:xfrm>
                <a:off x="4175507" y="2517393"/>
                <a:ext cx="298913" cy="1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/>
              <p:cNvCxnSpPr/>
              <p:nvPr/>
            </p:nvCxnSpPr>
            <p:spPr>
              <a:xfrm>
                <a:off x="5193939" y="2517392"/>
                <a:ext cx="298913" cy="1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5524300" y="2363503"/>
                <a:ext cx="7280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소분류 선택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956485" y="2663255"/>
                <a:ext cx="3038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or</a:t>
                </a:r>
                <a:endParaRPr lang="ko-KR" altLang="en-US" sz="12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cxnSp>
            <p:nvCxnSpPr>
              <p:cNvPr id="75" name="직선 화살표 연결선 74"/>
              <p:cNvCxnSpPr/>
              <p:nvPr/>
            </p:nvCxnSpPr>
            <p:spPr>
              <a:xfrm>
                <a:off x="4099044" y="3056598"/>
                <a:ext cx="648381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/>
              <p:cNvCxnSpPr/>
              <p:nvPr/>
            </p:nvCxnSpPr>
            <p:spPr>
              <a:xfrm flipV="1">
                <a:off x="6236537" y="2494901"/>
                <a:ext cx="767655" cy="10806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4842431" y="2897593"/>
                <a:ext cx="9044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상세 정보 열람</a:t>
                </a:r>
              </a:p>
            </p:txBody>
          </p:sp>
          <p:cxnSp>
            <p:nvCxnSpPr>
              <p:cNvPr id="86" name="직선 화살표 연결선 85"/>
              <p:cNvCxnSpPr/>
              <p:nvPr/>
            </p:nvCxnSpPr>
            <p:spPr>
              <a:xfrm>
                <a:off x="5735881" y="3051481"/>
                <a:ext cx="1268311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직사각형 111"/>
            <p:cNvSpPr/>
            <p:nvPr/>
          </p:nvSpPr>
          <p:spPr>
            <a:xfrm>
              <a:off x="2738836" y="1788767"/>
              <a:ext cx="876938" cy="3615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순위 페이지</a:t>
              </a:r>
              <a:endParaRPr lang="ko-KR" altLang="en-US" sz="1100" b="1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3121861" y="2133432"/>
              <a:ext cx="117526" cy="3546884"/>
              <a:chOff x="2834676" y="2180434"/>
              <a:chExt cx="117526" cy="3546884"/>
            </a:xfrm>
          </p:grpSpPr>
          <p:cxnSp>
            <p:nvCxnSpPr>
              <p:cNvPr id="113" name="직선 연결선 112"/>
              <p:cNvCxnSpPr/>
              <p:nvPr/>
            </p:nvCxnSpPr>
            <p:spPr>
              <a:xfrm>
                <a:off x="2888800" y="2180434"/>
                <a:ext cx="0" cy="3479339"/>
              </a:xfrm>
              <a:prstGeom prst="line">
                <a:avLst/>
              </a:prstGeom>
              <a:ln>
                <a:solidFill>
                  <a:srgbClr val="E56239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6" name="모서리가 둥근 직사각형 115"/>
              <p:cNvSpPr/>
              <p:nvPr/>
            </p:nvSpPr>
            <p:spPr>
              <a:xfrm>
                <a:off x="2834676" y="5286958"/>
                <a:ext cx="117526" cy="44036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120" name="모서리가 둥근 직사각형 119"/>
            <p:cNvSpPr/>
            <p:nvPr/>
          </p:nvSpPr>
          <p:spPr>
            <a:xfrm>
              <a:off x="1600756" y="5286356"/>
              <a:ext cx="117526" cy="20380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121" name="직선 화살표 연결선 120"/>
            <p:cNvCxnSpPr/>
            <p:nvPr/>
          </p:nvCxnSpPr>
          <p:spPr>
            <a:xfrm flipV="1">
              <a:off x="1760276" y="5296350"/>
              <a:ext cx="129926" cy="240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1913133" y="5145849"/>
              <a:ext cx="1032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순위 페이지 클릭</a:t>
              </a:r>
            </a:p>
          </p:txBody>
        </p:sp>
        <p:cxnSp>
          <p:nvCxnSpPr>
            <p:cNvPr id="133" name="직선 화살표 연결선 132"/>
            <p:cNvCxnSpPr/>
            <p:nvPr/>
          </p:nvCxnSpPr>
          <p:spPr>
            <a:xfrm>
              <a:off x="2867495" y="5286356"/>
              <a:ext cx="176711" cy="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/>
            <p:nvPr/>
          </p:nvCxnSpPr>
          <p:spPr>
            <a:xfrm>
              <a:off x="3457575" y="5286356"/>
              <a:ext cx="1251585" cy="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4770048" y="5137531"/>
              <a:ext cx="1229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구별 순위 유치원 클릭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799962" y="2154054"/>
              <a:ext cx="102818" cy="3666392"/>
              <a:chOff x="6585951" y="2192273"/>
              <a:chExt cx="102818" cy="3666392"/>
            </a:xfrm>
          </p:grpSpPr>
          <p:cxnSp>
            <p:nvCxnSpPr>
              <p:cNvPr id="80" name="직선 연결선 79"/>
              <p:cNvCxnSpPr/>
              <p:nvPr/>
            </p:nvCxnSpPr>
            <p:spPr>
              <a:xfrm>
                <a:off x="6631813" y="2192273"/>
                <a:ext cx="0" cy="3551074"/>
              </a:xfrm>
              <a:prstGeom prst="line">
                <a:avLst/>
              </a:prstGeom>
              <a:ln>
                <a:solidFill>
                  <a:srgbClr val="E56239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1" name="모서리가 둥근 직사각형 80"/>
              <p:cNvSpPr/>
              <p:nvPr/>
            </p:nvSpPr>
            <p:spPr>
              <a:xfrm>
                <a:off x="6585951" y="2495470"/>
                <a:ext cx="93595" cy="57366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6593618" y="3474393"/>
                <a:ext cx="95151" cy="28955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6585951" y="4133553"/>
                <a:ext cx="98094" cy="80195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6585951" y="5285001"/>
                <a:ext cx="93595" cy="57366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cxnSp>
          <p:nvCxnSpPr>
            <p:cNvPr id="137" name="직선 화살표 연결선 136"/>
            <p:cNvCxnSpPr/>
            <p:nvPr/>
          </p:nvCxnSpPr>
          <p:spPr>
            <a:xfrm>
              <a:off x="6042157" y="5253300"/>
              <a:ext cx="1693019" cy="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오른쪽 화살표 23"/>
            <p:cNvSpPr/>
            <p:nvPr/>
          </p:nvSpPr>
          <p:spPr>
            <a:xfrm>
              <a:off x="9671577" y="3538687"/>
              <a:ext cx="1795549" cy="37407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166452" y="1659773"/>
              <a:ext cx="8150694" cy="4334627"/>
            </a:xfrm>
            <a:prstGeom prst="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93795" y="1563062"/>
            <a:ext cx="192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 </a:t>
            </a:r>
            <a:r>
              <a:rPr lang="ko-KR" altLang="en-US" sz="2000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지도 열람 </a:t>
            </a:r>
            <a:r>
              <a:rPr lang="en-US" altLang="ko-KR" sz="2000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z="2000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88072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7295" y="-32578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210 수필명조 020" pitchFamily="18" charset="-127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9" y="475389"/>
            <a:ext cx="934311" cy="9343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473199" y="170022"/>
            <a:ext cx="290512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32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32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시퀀스 다이어그램</a:t>
            </a:r>
            <a:endParaRPr lang="ko-KR" altLang="en-US" sz="3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00831" y="1800952"/>
            <a:ext cx="10190337" cy="4583447"/>
            <a:chOff x="1571065" y="1684348"/>
            <a:chExt cx="8098714" cy="4583447"/>
          </a:xfrm>
        </p:grpSpPr>
        <p:sp>
          <p:nvSpPr>
            <p:cNvPr id="79" name="직사각형 78"/>
            <p:cNvSpPr/>
            <p:nvPr/>
          </p:nvSpPr>
          <p:spPr>
            <a:xfrm>
              <a:off x="2257205" y="1861874"/>
              <a:ext cx="2494775" cy="3615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유치원 상세 화면</a:t>
              </a:r>
              <a:r>
                <a:rPr lang="en-US" altLang="ko-KR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 (</a:t>
              </a:r>
              <a:r>
                <a: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기본 정보 </a:t>
              </a:r>
              <a:r>
                <a:rPr lang="en-US" altLang="ko-KR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, </a:t>
              </a:r>
              <a:r>
                <a: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리뷰</a:t>
              </a:r>
              <a:r>
                <a:rPr lang="en-US" altLang="ko-KR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,  </a:t>
              </a:r>
              <a:r>
                <a: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점수</a:t>
              </a:r>
              <a:r>
                <a:rPr lang="en-US" altLang="ko-KR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)</a:t>
              </a:r>
              <a:endParaRPr lang="ko-KR" altLang="en-US" sz="1100" b="1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6361734" y="1861874"/>
              <a:ext cx="684961" cy="3615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로그인 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7319929" y="1853607"/>
              <a:ext cx="684961" cy="3615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리뷰등록</a:t>
              </a:r>
              <a:r>
                <a: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 </a:t>
              </a:r>
            </a:p>
          </p:txBody>
        </p:sp>
        <p:cxnSp>
          <p:nvCxnSpPr>
            <p:cNvPr id="90" name="직선 연결선 89"/>
            <p:cNvCxnSpPr>
              <a:endCxn id="83" idx="2"/>
            </p:cNvCxnSpPr>
            <p:nvPr/>
          </p:nvCxnSpPr>
          <p:spPr>
            <a:xfrm>
              <a:off x="6713138" y="2223468"/>
              <a:ext cx="5283" cy="2436912"/>
            </a:xfrm>
            <a:prstGeom prst="line">
              <a:avLst/>
            </a:prstGeom>
            <a:ln>
              <a:solidFill>
                <a:srgbClr val="E56239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endCxn id="87" idx="2"/>
            </p:cNvCxnSpPr>
            <p:nvPr/>
          </p:nvCxnSpPr>
          <p:spPr>
            <a:xfrm flipH="1">
              <a:off x="7669890" y="2372044"/>
              <a:ext cx="3201" cy="2712205"/>
            </a:xfrm>
            <a:prstGeom prst="line">
              <a:avLst/>
            </a:prstGeom>
            <a:ln>
              <a:solidFill>
                <a:srgbClr val="E56239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672732" y="2498621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스웨거 TTF" panose="020B0600000101010101" pitchFamily="50" charset="-127"/>
                  <a:ea typeface="스웨거 TTF" panose="020B0600000101010101" pitchFamily="50" charset="-127"/>
                </a:rPr>
                <a:t>리뷰등록</a:t>
              </a:r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 시도</a:t>
              </a: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4444782" y="2647149"/>
              <a:ext cx="1518972" cy="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H="1">
              <a:off x="5130094" y="3221609"/>
              <a:ext cx="1076532" cy="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2257205" y="2522031"/>
              <a:ext cx="5631708" cy="1555905"/>
            </a:xfrm>
            <a:prstGeom prst="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37963" y="2498621"/>
              <a:ext cx="5373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DB</a:t>
              </a:r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조회</a:t>
              </a:r>
              <a:endPara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실패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40023" y="3052330"/>
              <a:ext cx="9380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상세 </a:t>
              </a:r>
              <a:r>
                <a:rPr lang="ko-KR" altLang="en-US" sz="1400" dirty="0" err="1">
                  <a:latin typeface="스웨거 TTF" panose="020B0600000101010101" pitchFamily="50" charset="-127"/>
                  <a:ea typeface="스웨거 TTF" panose="020B0600000101010101" pitchFamily="50" charset="-127"/>
                </a:rPr>
                <a:t>정보창으로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672317" y="3667173"/>
              <a:ext cx="95151" cy="2895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989828" y="1861874"/>
              <a:ext cx="731173" cy="3615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회원정보</a:t>
              </a:r>
              <a:endParaRPr lang="en-US" altLang="ko-KR" sz="1050" b="1" dirty="0">
                <a:latin typeface="서울남산 장체B" panose="02020603020101020101" pitchFamily="18" charset="-127"/>
                <a:ea typeface="서울남산 장체B" panose="02020603020101020101" pitchFamily="18" charset="-127"/>
              </a:endParaRPr>
            </a:p>
            <a:p>
              <a:pPr algn="ctr"/>
              <a:r>
                <a:rPr lang="ko-KR" altLang="en-US" sz="105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등록</a:t>
              </a:r>
            </a:p>
          </p:txBody>
        </p:sp>
        <p:cxnSp>
          <p:nvCxnSpPr>
            <p:cNvPr id="64" name="직선 연결선 63"/>
            <p:cNvCxnSpPr>
              <a:endCxn id="66" idx="2"/>
            </p:cNvCxnSpPr>
            <p:nvPr/>
          </p:nvCxnSpPr>
          <p:spPr>
            <a:xfrm>
              <a:off x="5343501" y="2228271"/>
              <a:ext cx="8473" cy="1547343"/>
            </a:xfrm>
            <a:prstGeom prst="line">
              <a:avLst/>
            </a:prstGeom>
            <a:ln>
              <a:solidFill>
                <a:srgbClr val="E56239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모서리가 둥근 직사각형 65"/>
            <p:cNvSpPr/>
            <p:nvPr/>
          </p:nvSpPr>
          <p:spPr>
            <a:xfrm>
              <a:off x="5304399" y="3486064"/>
              <a:ext cx="91504" cy="4343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846432" y="369268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가입</a:t>
              </a:r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>
              <a:off x="4595000" y="3874752"/>
              <a:ext cx="583100" cy="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5485054" y="3920402"/>
              <a:ext cx="1126928" cy="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모서리가 둥근 직사각형 70"/>
            <p:cNvSpPr/>
            <p:nvPr/>
          </p:nvSpPr>
          <p:spPr>
            <a:xfrm>
              <a:off x="7631262" y="3674699"/>
              <a:ext cx="95151" cy="2895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76" name="직선 화살표 연결선 75"/>
            <p:cNvCxnSpPr/>
            <p:nvPr/>
          </p:nvCxnSpPr>
          <p:spPr>
            <a:xfrm>
              <a:off x="6920705" y="3946608"/>
              <a:ext cx="588831" cy="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7985275" y="2555979"/>
              <a:ext cx="1413629" cy="5542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NOT </a:t>
              </a:r>
              <a:r>
                <a:rPr lang="ko-KR" altLang="en-US" sz="1400" dirty="0" err="1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회원자</a:t>
              </a:r>
              <a:r>
                <a:rPr lang="ko-KR" altLang="en-US" sz="1400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 리뷰 등록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257205" y="4242446"/>
              <a:ext cx="5631708" cy="1074855"/>
            </a:xfrm>
            <a:prstGeom prst="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2906728" y="2312351"/>
              <a:ext cx="102818" cy="3309696"/>
              <a:chOff x="4344082" y="2381313"/>
              <a:chExt cx="102818" cy="3309696"/>
            </a:xfrm>
          </p:grpSpPr>
          <p:cxnSp>
            <p:nvCxnSpPr>
              <p:cNvPr id="80" name="직선 연결선 79"/>
              <p:cNvCxnSpPr/>
              <p:nvPr/>
            </p:nvCxnSpPr>
            <p:spPr>
              <a:xfrm>
                <a:off x="4388085" y="2381313"/>
                <a:ext cx="592" cy="3309696"/>
              </a:xfrm>
              <a:prstGeom prst="line">
                <a:avLst/>
              </a:prstGeom>
              <a:ln>
                <a:solidFill>
                  <a:srgbClr val="E56239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1" name="모서리가 둥근 직사각형 80"/>
              <p:cNvSpPr/>
              <p:nvPr/>
            </p:nvSpPr>
            <p:spPr>
              <a:xfrm>
                <a:off x="4344082" y="2675241"/>
                <a:ext cx="93595" cy="57366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4351749" y="3654164"/>
                <a:ext cx="95151" cy="28955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4344082" y="4398514"/>
                <a:ext cx="98094" cy="80195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83" name="모서리가 둥근 직사각형 82"/>
            <p:cNvSpPr/>
            <p:nvPr/>
          </p:nvSpPr>
          <p:spPr>
            <a:xfrm>
              <a:off x="6669373" y="4283453"/>
              <a:ext cx="98095" cy="37692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>
              <a:off x="6787188" y="4325229"/>
              <a:ext cx="194991" cy="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모서리가 둥근 직사각형 86"/>
            <p:cNvSpPr/>
            <p:nvPr/>
          </p:nvSpPr>
          <p:spPr>
            <a:xfrm>
              <a:off x="7620843" y="4323199"/>
              <a:ext cx="98094" cy="7610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6300500" y="2657727"/>
              <a:ext cx="174790" cy="566431"/>
              <a:chOff x="2412329" y="2951448"/>
              <a:chExt cx="264432" cy="186031"/>
            </a:xfrm>
          </p:grpSpPr>
          <p:cxnSp>
            <p:nvCxnSpPr>
              <p:cNvPr id="97" name="직선 화살표 연결선 96"/>
              <p:cNvCxnSpPr/>
              <p:nvPr/>
            </p:nvCxnSpPr>
            <p:spPr>
              <a:xfrm flipH="1">
                <a:off x="2412329" y="3137479"/>
                <a:ext cx="264432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H="1" flipV="1">
                <a:off x="2670292" y="2951448"/>
                <a:ext cx="6469" cy="186031"/>
              </a:xfrm>
              <a:prstGeom prst="line">
                <a:avLst/>
              </a:prstGeom>
              <a:ln>
                <a:solidFill>
                  <a:srgbClr val="E562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>
              <a:off x="4343454" y="4181370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로그인</a:t>
              </a:r>
            </a:p>
          </p:txBody>
        </p:sp>
        <p:cxnSp>
          <p:nvCxnSpPr>
            <p:cNvPr id="104" name="직선 화살표 연결선 103"/>
            <p:cNvCxnSpPr/>
            <p:nvPr/>
          </p:nvCxnSpPr>
          <p:spPr>
            <a:xfrm>
              <a:off x="4811852" y="4329552"/>
              <a:ext cx="1800130" cy="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/>
            <p:nvPr/>
          </p:nvCxnSpPr>
          <p:spPr>
            <a:xfrm flipH="1" flipV="1">
              <a:off x="6198285" y="5072151"/>
              <a:ext cx="1471606" cy="12446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5251353" y="4913144"/>
              <a:ext cx="10150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상세 </a:t>
              </a:r>
              <a:r>
                <a:rPr lang="ko-KR" altLang="en-US" sz="1400" dirty="0" err="1">
                  <a:latin typeface="스웨거 TTF" panose="020B0600000101010101" pitchFamily="50" charset="-127"/>
                  <a:ea typeface="스웨거 TTF" panose="020B0600000101010101" pitchFamily="50" charset="-127"/>
                </a:rPr>
                <a:t>정보창</a:t>
              </a:r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 확인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014708" y="2652510"/>
              <a:ext cx="2183323" cy="2431739"/>
              <a:chOff x="4361050" y="2685345"/>
              <a:chExt cx="2183323" cy="2431739"/>
            </a:xfrm>
          </p:grpSpPr>
          <p:cxnSp>
            <p:nvCxnSpPr>
              <p:cNvPr id="94" name="직선 화살표 연결선 93"/>
              <p:cNvCxnSpPr/>
              <p:nvPr/>
            </p:nvCxnSpPr>
            <p:spPr>
              <a:xfrm>
                <a:off x="4530988" y="2685345"/>
                <a:ext cx="441982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/>
              <p:nvPr/>
            </p:nvCxnSpPr>
            <p:spPr>
              <a:xfrm flipH="1">
                <a:off x="4493724" y="3239055"/>
                <a:ext cx="1076532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6" name="그룹 55"/>
              <p:cNvGrpSpPr/>
              <p:nvPr/>
            </p:nvGrpSpPr>
            <p:grpSpPr>
              <a:xfrm>
                <a:off x="4460542" y="3239054"/>
                <a:ext cx="320544" cy="466741"/>
                <a:chOff x="2412329" y="2868397"/>
                <a:chExt cx="264432" cy="269082"/>
              </a:xfrm>
            </p:grpSpPr>
            <p:cxnSp>
              <p:nvCxnSpPr>
                <p:cNvPr id="57" name="직선 화살표 연결선 56"/>
                <p:cNvCxnSpPr/>
                <p:nvPr/>
              </p:nvCxnSpPr>
              <p:spPr>
                <a:xfrm flipH="1">
                  <a:off x="2412329" y="3137479"/>
                  <a:ext cx="264432" cy="0"/>
                </a:xfrm>
                <a:prstGeom prst="straightConnector1">
                  <a:avLst/>
                </a:prstGeom>
                <a:ln>
                  <a:solidFill>
                    <a:srgbClr val="E56239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>
                <a:xfrm flipV="1">
                  <a:off x="2676761" y="2868397"/>
                  <a:ext cx="0" cy="269082"/>
                </a:xfrm>
                <a:prstGeom prst="line">
                  <a:avLst/>
                </a:prstGeom>
                <a:ln>
                  <a:solidFill>
                    <a:srgbClr val="E562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직선 화살표 연결선 61"/>
              <p:cNvCxnSpPr/>
              <p:nvPr/>
            </p:nvCxnSpPr>
            <p:spPr>
              <a:xfrm flipV="1">
                <a:off x="4455211" y="3900271"/>
                <a:ext cx="401992" cy="326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>
                <a:off x="4640346" y="3115945"/>
                <a:ext cx="3038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or</a:t>
                </a:r>
                <a:endParaRPr lang="ko-KR" altLang="en-US" sz="12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cxnSp>
            <p:nvCxnSpPr>
              <p:cNvPr id="102" name="직선 화살표 연결선 101"/>
              <p:cNvCxnSpPr/>
              <p:nvPr/>
            </p:nvCxnSpPr>
            <p:spPr>
              <a:xfrm>
                <a:off x="4361050" y="4362387"/>
                <a:ext cx="1209206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flipH="1">
                <a:off x="4370408" y="5117084"/>
                <a:ext cx="2173965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8" name="직사각형 107"/>
            <p:cNvSpPr/>
            <p:nvPr/>
          </p:nvSpPr>
          <p:spPr>
            <a:xfrm>
              <a:off x="7975515" y="4206532"/>
              <a:ext cx="1413629" cy="5542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회원자</a:t>
              </a:r>
              <a:r>
                <a:rPr lang="ko-KR" altLang="en-US" sz="1400" dirty="0">
                  <a:solidFill>
                    <a:schemeClr val="tx1"/>
                  </a:solidFill>
                  <a:latin typeface="서울남산 장체B" panose="02020603020101020101" pitchFamily="18" charset="-127"/>
                  <a:ea typeface="서울남산 장체B" panose="02020603020101020101" pitchFamily="18" charset="-127"/>
                </a:rPr>
                <a:t> 리뷰 등록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963386" y="4181370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스웨거 TTF" panose="020B0600000101010101" pitchFamily="50" charset="-127"/>
                  <a:ea typeface="스웨거 TTF" panose="020B0600000101010101" pitchFamily="50" charset="-127"/>
                </a:rPr>
                <a:t>리뷰작성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cxnSp>
          <p:nvCxnSpPr>
            <p:cNvPr id="110" name="직선 화살표 연결선 109"/>
            <p:cNvCxnSpPr/>
            <p:nvPr/>
          </p:nvCxnSpPr>
          <p:spPr>
            <a:xfrm>
              <a:off x="7412040" y="4329552"/>
              <a:ext cx="194991" cy="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직사각형 113"/>
            <p:cNvSpPr/>
            <p:nvPr/>
          </p:nvSpPr>
          <p:spPr>
            <a:xfrm>
              <a:off x="2047128" y="1684348"/>
              <a:ext cx="7622651" cy="4583447"/>
            </a:xfrm>
            <a:prstGeom prst="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2" name="직선 화살표 연결선 121"/>
            <p:cNvCxnSpPr/>
            <p:nvPr/>
          </p:nvCxnSpPr>
          <p:spPr>
            <a:xfrm>
              <a:off x="1571065" y="5570920"/>
              <a:ext cx="1209206" cy="0"/>
            </a:xfrm>
            <a:prstGeom prst="straightConnector1">
              <a:avLst/>
            </a:prstGeom>
            <a:ln>
              <a:solidFill>
                <a:srgbClr val="E56239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모서리가 둥근 직사각형 122"/>
            <p:cNvSpPr/>
            <p:nvPr/>
          </p:nvSpPr>
          <p:spPr>
            <a:xfrm>
              <a:off x="2903155" y="5566676"/>
              <a:ext cx="106391" cy="41697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124" name="그룹 123"/>
            <p:cNvGrpSpPr/>
            <p:nvPr/>
          </p:nvGrpSpPr>
          <p:grpSpPr>
            <a:xfrm rot="5400000" flipV="1">
              <a:off x="2946602" y="5421312"/>
              <a:ext cx="527398" cy="486994"/>
              <a:chOff x="2412329" y="2868397"/>
              <a:chExt cx="264432" cy="269082"/>
            </a:xfrm>
          </p:grpSpPr>
          <p:cxnSp>
            <p:nvCxnSpPr>
              <p:cNvPr id="125" name="직선 화살표 연결선 124"/>
              <p:cNvCxnSpPr/>
              <p:nvPr/>
            </p:nvCxnSpPr>
            <p:spPr>
              <a:xfrm flipH="1">
                <a:off x="2412329" y="3137479"/>
                <a:ext cx="264432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V="1">
                <a:off x="2676761" y="2868397"/>
                <a:ext cx="0" cy="269082"/>
              </a:xfrm>
              <a:prstGeom prst="line">
                <a:avLst/>
              </a:prstGeom>
              <a:ln>
                <a:solidFill>
                  <a:srgbClr val="E562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/>
            <p:cNvSpPr txBox="1"/>
            <p:nvPr/>
          </p:nvSpPr>
          <p:spPr>
            <a:xfrm>
              <a:off x="3529057" y="5553564"/>
              <a:ext cx="12346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이상 </a:t>
              </a:r>
              <a:r>
                <a:rPr lang="ko-KR" altLang="en-US" sz="1400" dirty="0" err="1">
                  <a:latin typeface="스웨거 TTF" panose="020B0600000101010101" pitchFamily="50" charset="-127"/>
                  <a:ea typeface="스웨거 TTF" panose="020B0600000101010101" pitchFamily="50" charset="-127"/>
                </a:rPr>
                <a:t>상기내용과</a:t>
              </a:r>
              <a:r>
                <a: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 동일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605379" y="1422393"/>
            <a:ext cx="192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&lt; </a:t>
            </a:r>
            <a:r>
              <a:rPr lang="ko-KR" altLang="en-US" spc="300" dirty="0" err="1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리뷰등록</a:t>
            </a:r>
            <a:r>
              <a: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</a:t>
            </a:r>
            <a:r>
              <a:rPr lang="en-US" altLang="ko-KR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&gt;</a:t>
            </a:r>
            <a:endParaRPr lang="ko-KR" altLang="en-US" spc="300" dirty="0"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0031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2700" y="-25400"/>
            <a:ext cx="12186653" cy="68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63" y="36542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+mn-lt"/>
                <a:ea typeface="210 수필명조 020" pitchFamily="18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5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2700" y="6629400"/>
            <a:ext cx="12192000" cy="228600"/>
          </a:xfrm>
          <a:prstGeom prst="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9" y="475389"/>
            <a:ext cx="934311" cy="9343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F78F9A-A72E-4ABA-9836-FBAE61E98ED7}"/>
              </a:ext>
            </a:extLst>
          </p:cNvPr>
          <p:cNvSpPr txBox="1"/>
          <p:nvPr/>
        </p:nvSpPr>
        <p:spPr>
          <a:xfrm>
            <a:off x="1479063" y="112571"/>
            <a:ext cx="290512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32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3200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시퀀스 다이어그램</a:t>
            </a:r>
            <a:endParaRPr lang="ko-KR" altLang="en-US" sz="3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0816" y="1681889"/>
            <a:ext cx="10288223" cy="4623748"/>
            <a:chOff x="1188863" y="1457014"/>
            <a:chExt cx="10288223" cy="4623748"/>
          </a:xfrm>
        </p:grpSpPr>
        <p:grpSp>
          <p:nvGrpSpPr>
            <p:cNvPr id="3" name="그룹 2"/>
            <p:cNvGrpSpPr/>
            <p:nvPr/>
          </p:nvGrpSpPr>
          <p:grpSpPr>
            <a:xfrm>
              <a:off x="1188863" y="2040937"/>
              <a:ext cx="10288223" cy="4039825"/>
              <a:chOff x="1188863" y="1853203"/>
              <a:chExt cx="10288223" cy="4039825"/>
            </a:xfrm>
          </p:grpSpPr>
          <p:cxnSp>
            <p:nvCxnSpPr>
              <p:cNvPr id="4" name="직선 연결선 3"/>
              <p:cNvCxnSpPr/>
              <p:nvPr/>
            </p:nvCxnSpPr>
            <p:spPr>
              <a:xfrm>
                <a:off x="1479063" y="2248560"/>
                <a:ext cx="0" cy="3275967"/>
              </a:xfrm>
              <a:prstGeom prst="line">
                <a:avLst/>
              </a:prstGeom>
              <a:ln>
                <a:solidFill>
                  <a:srgbClr val="E56239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모서리가 둥근 직사각형 16"/>
              <p:cNvSpPr/>
              <p:nvPr/>
            </p:nvSpPr>
            <p:spPr>
              <a:xfrm>
                <a:off x="1423676" y="2551757"/>
                <a:ext cx="117526" cy="20380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188863" y="1857341"/>
                <a:ext cx="631200" cy="3615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사용자</a:t>
                </a:r>
              </a:p>
            </p:txBody>
          </p:sp>
          <p:cxnSp>
            <p:nvCxnSpPr>
              <p:cNvPr id="20" name="직선 화살표 연결선 19"/>
              <p:cNvCxnSpPr/>
              <p:nvPr/>
            </p:nvCxnSpPr>
            <p:spPr>
              <a:xfrm>
                <a:off x="1541202" y="2539937"/>
                <a:ext cx="2251596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3594607" y="1853203"/>
                <a:ext cx="684961" cy="3615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메인 지도</a:t>
                </a:r>
                <a:endPara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endParaRPr>
              </a:p>
            </p:txBody>
          </p:sp>
          <p:cxnSp>
            <p:nvCxnSpPr>
              <p:cNvPr id="26" name="직선 연결선 25"/>
              <p:cNvCxnSpPr>
                <a:endCxn id="29" idx="2"/>
              </p:cNvCxnSpPr>
              <p:nvPr/>
            </p:nvCxnSpPr>
            <p:spPr>
              <a:xfrm flipH="1">
                <a:off x="3927386" y="2248560"/>
                <a:ext cx="2271" cy="845086"/>
              </a:xfrm>
              <a:prstGeom prst="line">
                <a:avLst/>
              </a:prstGeom>
              <a:ln>
                <a:solidFill>
                  <a:srgbClr val="E56239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9" name="모서리가 둥근 직사각형 28"/>
              <p:cNvSpPr/>
              <p:nvPr/>
            </p:nvSpPr>
            <p:spPr>
              <a:xfrm>
                <a:off x="3865363" y="2564460"/>
                <a:ext cx="124045" cy="529186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310733" y="2397868"/>
                <a:ext cx="755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대분류</a:t>
                </a:r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선택</a:t>
                </a:r>
              </a:p>
            </p:txBody>
          </p:sp>
          <p:cxnSp>
            <p:nvCxnSpPr>
              <p:cNvPr id="67" name="직선 화살표 연결선 66"/>
              <p:cNvCxnSpPr>
                <a:endCxn id="65" idx="1"/>
              </p:cNvCxnSpPr>
              <p:nvPr/>
            </p:nvCxnSpPr>
            <p:spPr>
              <a:xfrm>
                <a:off x="4011820" y="2551756"/>
                <a:ext cx="298913" cy="1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/>
              <p:cNvCxnSpPr/>
              <p:nvPr/>
            </p:nvCxnSpPr>
            <p:spPr>
              <a:xfrm>
                <a:off x="5030252" y="2551755"/>
                <a:ext cx="298913" cy="1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5360613" y="2397866"/>
                <a:ext cx="7280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소분류 선택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792798" y="2697618"/>
                <a:ext cx="3038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or</a:t>
                </a:r>
                <a:endParaRPr lang="ko-KR" altLang="en-US" sz="12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cxnSp>
            <p:nvCxnSpPr>
              <p:cNvPr id="75" name="직선 화살표 연결선 74"/>
              <p:cNvCxnSpPr/>
              <p:nvPr/>
            </p:nvCxnSpPr>
            <p:spPr>
              <a:xfrm>
                <a:off x="3935357" y="3090961"/>
                <a:ext cx="648381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9" name="직사각형 78"/>
              <p:cNvSpPr/>
              <p:nvPr/>
            </p:nvSpPr>
            <p:spPr>
              <a:xfrm>
                <a:off x="4815428" y="1853203"/>
                <a:ext cx="2494775" cy="3615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유치원 상세 화면</a:t>
                </a:r>
                <a:r>
                  <a:rPr lang="en-US" altLang="ko-KR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 (</a:t>
                </a:r>
                <a:r>
                  <a:rPr lang="ko-KR" altLang="en-US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기본 정보 </a:t>
                </a:r>
                <a:r>
                  <a:rPr lang="en-US" altLang="ko-KR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, </a:t>
                </a:r>
                <a:r>
                  <a:rPr lang="ko-KR" altLang="en-US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리뷰</a:t>
                </a:r>
                <a:r>
                  <a:rPr lang="en-US" altLang="ko-KR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,  </a:t>
                </a:r>
                <a:r>
                  <a:rPr lang="ko-KR" altLang="en-US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점수</a:t>
                </a:r>
                <a:r>
                  <a:rPr lang="en-US" altLang="ko-KR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)</a:t>
                </a:r>
                <a:endPara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endParaRPr>
              </a:p>
            </p:txBody>
          </p:sp>
          <p:cxnSp>
            <p:nvCxnSpPr>
              <p:cNvPr id="80" name="직선 연결선 79"/>
              <p:cNvCxnSpPr/>
              <p:nvPr/>
            </p:nvCxnSpPr>
            <p:spPr>
              <a:xfrm>
                <a:off x="6468126" y="2226636"/>
                <a:ext cx="0" cy="3551074"/>
              </a:xfrm>
              <a:prstGeom prst="line">
                <a:avLst/>
              </a:prstGeom>
              <a:ln>
                <a:solidFill>
                  <a:srgbClr val="E56239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1" name="모서리가 둥근 직사각형 80"/>
              <p:cNvSpPr/>
              <p:nvPr/>
            </p:nvSpPr>
            <p:spPr>
              <a:xfrm>
                <a:off x="6422264" y="2529833"/>
                <a:ext cx="93595" cy="57366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cxnSp>
            <p:nvCxnSpPr>
              <p:cNvPr id="82" name="직선 화살표 연결선 81"/>
              <p:cNvCxnSpPr/>
              <p:nvPr/>
            </p:nvCxnSpPr>
            <p:spPr>
              <a:xfrm>
                <a:off x="6072850" y="2540069"/>
                <a:ext cx="298913" cy="1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4678744" y="2931956"/>
                <a:ext cx="9044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상세 정보 열람</a:t>
                </a:r>
              </a:p>
            </p:txBody>
          </p:sp>
          <p:cxnSp>
            <p:nvCxnSpPr>
              <p:cNvPr id="86" name="직선 화살표 연결선 85"/>
              <p:cNvCxnSpPr/>
              <p:nvPr/>
            </p:nvCxnSpPr>
            <p:spPr>
              <a:xfrm>
                <a:off x="5572194" y="3085844"/>
                <a:ext cx="648381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직사각형 87"/>
              <p:cNvSpPr/>
              <p:nvPr/>
            </p:nvSpPr>
            <p:spPr>
              <a:xfrm>
                <a:off x="8511186" y="1856965"/>
                <a:ext cx="684961" cy="3615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로그인 </a:t>
                </a: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9408793" y="1865042"/>
                <a:ext cx="684961" cy="3615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err="1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리뷰등록</a:t>
                </a:r>
                <a:r>
                  <a:rPr lang="ko-KR" altLang="en-US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 </a:t>
                </a:r>
              </a:p>
            </p:txBody>
          </p:sp>
          <p:cxnSp>
            <p:nvCxnSpPr>
              <p:cNvPr id="90" name="직선 연결선 89"/>
              <p:cNvCxnSpPr>
                <a:endCxn id="83" idx="2"/>
              </p:cNvCxnSpPr>
              <p:nvPr/>
            </p:nvCxnSpPr>
            <p:spPr>
              <a:xfrm>
                <a:off x="8853666" y="2214797"/>
                <a:ext cx="0" cy="2724044"/>
              </a:xfrm>
              <a:prstGeom prst="line">
                <a:avLst/>
              </a:prstGeom>
              <a:ln>
                <a:solidFill>
                  <a:srgbClr val="E56239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>
                <a:endCxn id="87" idx="2"/>
              </p:cNvCxnSpPr>
              <p:nvPr/>
            </p:nvCxnSpPr>
            <p:spPr>
              <a:xfrm flipH="1">
                <a:off x="9748072" y="2226636"/>
                <a:ext cx="3201" cy="2712205"/>
              </a:xfrm>
              <a:prstGeom prst="line">
                <a:avLst/>
              </a:prstGeom>
              <a:ln>
                <a:solidFill>
                  <a:srgbClr val="E56239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2" name="모서리가 둥근 직사각형 91"/>
              <p:cNvSpPr/>
              <p:nvPr/>
            </p:nvSpPr>
            <p:spPr>
              <a:xfrm>
                <a:off x="8804619" y="2516618"/>
                <a:ext cx="98094" cy="80195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9699025" y="2507102"/>
                <a:ext cx="98094" cy="80195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cxnSp>
            <p:nvCxnSpPr>
              <p:cNvPr id="94" name="직선 화살표 연결선 93"/>
              <p:cNvCxnSpPr/>
              <p:nvPr/>
            </p:nvCxnSpPr>
            <p:spPr>
              <a:xfrm>
                <a:off x="6609170" y="2539937"/>
                <a:ext cx="441982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7114080" y="2397866"/>
                <a:ext cx="8338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리뷰등록</a:t>
                </a:r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시도</a:t>
                </a:r>
              </a:p>
            </p:txBody>
          </p:sp>
          <p:cxnSp>
            <p:nvCxnSpPr>
              <p:cNvPr id="42" name="직선 화살표 연결선 41"/>
              <p:cNvCxnSpPr/>
              <p:nvPr/>
            </p:nvCxnSpPr>
            <p:spPr>
              <a:xfrm>
                <a:off x="7876471" y="2526506"/>
                <a:ext cx="1319676" cy="3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/>
              <p:nvPr/>
            </p:nvCxnSpPr>
            <p:spPr>
              <a:xfrm flipH="1">
                <a:off x="8460620" y="3103497"/>
                <a:ext cx="1076532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직사각형 13"/>
              <p:cNvSpPr/>
              <p:nvPr/>
            </p:nvSpPr>
            <p:spPr>
              <a:xfrm>
                <a:off x="6371763" y="2397865"/>
                <a:ext cx="3595331" cy="1534663"/>
              </a:xfrm>
              <a:prstGeom prst="rect">
                <a:avLst/>
              </a:prstGeom>
              <a:noFill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9153990" y="2361648"/>
                <a:ext cx="5373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DB</a:t>
                </a:r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조회</a:t>
                </a:r>
                <a:endPara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실패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590279" y="2939759"/>
                <a:ext cx="9380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상세 </a:t>
                </a:r>
                <a:r>
                  <a:rPr lang="ko-KR" altLang="en-US" sz="1400" dirty="0" err="1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정보창으로</a:t>
                </a:r>
                <a:endParaRPr lang="ko-KR" altLang="en-US" sz="14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cxnSp>
            <p:nvCxnSpPr>
              <p:cNvPr id="54" name="직선 화살표 연결선 53"/>
              <p:cNvCxnSpPr/>
              <p:nvPr/>
            </p:nvCxnSpPr>
            <p:spPr>
              <a:xfrm flipH="1">
                <a:off x="6571906" y="3093647"/>
                <a:ext cx="1076532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모서리가 둥근 직사각형 54"/>
              <p:cNvSpPr/>
              <p:nvPr/>
            </p:nvSpPr>
            <p:spPr>
              <a:xfrm>
                <a:off x="6429931" y="3508756"/>
                <a:ext cx="95151" cy="28955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6538724" y="3093646"/>
                <a:ext cx="320544" cy="466741"/>
                <a:chOff x="2412329" y="2868397"/>
                <a:chExt cx="264432" cy="269082"/>
              </a:xfrm>
            </p:grpSpPr>
            <p:cxnSp>
              <p:nvCxnSpPr>
                <p:cNvPr id="57" name="직선 화살표 연결선 56"/>
                <p:cNvCxnSpPr/>
                <p:nvPr/>
              </p:nvCxnSpPr>
              <p:spPr>
                <a:xfrm flipH="1">
                  <a:off x="2412329" y="3137479"/>
                  <a:ext cx="264432" cy="0"/>
                </a:xfrm>
                <a:prstGeom prst="straightConnector1">
                  <a:avLst/>
                </a:prstGeom>
                <a:ln>
                  <a:solidFill>
                    <a:srgbClr val="E56239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>
                <a:xfrm flipV="1">
                  <a:off x="2676761" y="2868397"/>
                  <a:ext cx="0" cy="269082"/>
                </a:xfrm>
                <a:prstGeom prst="line">
                  <a:avLst/>
                </a:prstGeom>
                <a:ln>
                  <a:solidFill>
                    <a:srgbClr val="E562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모서리가 둥근 직사각형 60"/>
              <p:cNvSpPr/>
              <p:nvPr/>
            </p:nvSpPr>
            <p:spPr>
              <a:xfrm>
                <a:off x="8807562" y="3520595"/>
                <a:ext cx="95151" cy="28955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V="1">
                <a:off x="6533393" y="3754863"/>
                <a:ext cx="401992" cy="326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직사각형 62"/>
              <p:cNvSpPr/>
              <p:nvPr/>
            </p:nvSpPr>
            <p:spPr>
              <a:xfrm>
                <a:off x="7652683" y="1871940"/>
                <a:ext cx="684961" cy="3615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가입 </a:t>
                </a:r>
              </a:p>
            </p:txBody>
          </p:sp>
          <p:cxnSp>
            <p:nvCxnSpPr>
              <p:cNvPr id="64" name="직선 연결선 63"/>
              <p:cNvCxnSpPr>
                <a:endCxn id="66" idx="2"/>
              </p:cNvCxnSpPr>
              <p:nvPr/>
            </p:nvCxnSpPr>
            <p:spPr>
              <a:xfrm>
                <a:off x="7995163" y="2248560"/>
                <a:ext cx="8473" cy="1547343"/>
              </a:xfrm>
              <a:prstGeom prst="line">
                <a:avLst/>
              </a:prstGeom>
              <a:ln>
                <a:solidFill>
                  <a:srgbClr val="E56239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6" name="모서리가 둥근 직사각형 65"/>
              <p:cNvSpPr/>
              <p:nvPr/>
            </p:nvSpPr>
            <p:spPr>
              <a:xfrm>
                <a:off x="7956060" y="3506353"/>
                <a:ext cx="95151" cy="28955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920538" y="362110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가입</a:t>
                </a:r>
              </a:p>
            </p:txBody>
          </p:sp>
          <p:cxnSp>
            <p:nvCxnSpPr>
              <p:cNvPr id="69" name="직선 화살표 연결선 68"/>
              <p:cNvCxnSpPr/>
              <p:nvPr/>
            </p:nvCxnSpPr>
            <p:spPr>
              <a:xfrm>
                <a:off x="7310287" y="3760508"/>
                <a:ext cx="583100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/>
              <p:cNvCxnSpPr/>
              <p:nvPr/>
            </p:nvCxnSpPr>
            <p:spPr>
              <a:xfrm>
                <a:off x="8107064" y="3774994"/>
                <a:ext cx="583100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모서리가 둥근 직사각형 70"/>
              <p:cNvSpPr/>
              <p:nvPr/>
            </p:nvSpPr>
            <p:spPr>
              <a:xfrm>
                <a:off x="9709444" y="3529291"/>
                <a:ext cx="95151" cy="28955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cxnSp>
            <p:nvCxnSpPr>
              <p:cNvPr id="76" name="직선 화살표 연결선 75"/>
              <p:cNvCxnSpPr/>
              <p:nvPr/>
            </p:nvCxnSpPr>
            <p:spPr>
              <a:xfrm>
                <a:off x="8998887" y="3801200"/>
                <a:ext cx="588831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10063457" y="2410571"/>
                <a:ext cx="1413629" cy="5542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!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회원자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 리뷰 등록</a:t>
                </a: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6371763" y="4047846"/>
                <a:ext cx="3595331" cy="1124048"/>
              </a:xfrm>
              <a:prstGeom prst="rect">
                <a:avLst/>
              </a:prstGeom>
              <a:noFill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6422264" y="4167916"/>
                <a:ext cx="98094" cy="80195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3" name="모서리가 둥근 직사각형 82"/>
              <p:cNvSpPr/>
              <p:nvPr/>
            </p:nvSpPr>
            <p:spPr>
              <a:xfrm>
                <a:off x="8804619" y="4136887"/>
                <a:ext cx="98094" cy="80195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cxnSp>
            <p:nvCxnSpPr>
              <p:cNvPr id="85" name="직선 화살표 연결선 84"/>
              <p:cNvCxnSpPr/>
              <p:nvPr/>
            </p:nvCxnSpPr>
            <p:spPr>
              <a:xfrm>
                <a:off x="8998886" y="4184144"/>
                <a:ext cx="588831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모서리가 둥근 직사각형 86"/>
              <p:cNvSpPr/>
              <p:nvPr/>
            </p:nvSpPr>
            <p:spPr>
              <a:xfrm>
                <a:off x="9699025" y="4177791"/>
                <a:ext cx="98094" cy="76105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grpSp>
            <p:nvGrpSpPr>
              <p:cNvPr id="95" name="그룹 94"/>
              <p:cNvGrpSpPr/>
              <p:nvPr/>
            </p:nvGrpSpPr>
            <p:grpSpPr>
              <a:xfrm>
                <a:off x="9475184" y="2537060"/>
                <a:ext cx="174790" cy="566431"/>
                <a:chOff x="2412329" y="2951448"/>
                <a:chExt cx="264432" cy="186031"/>
              </a:xfrm>
            </p:grpSpPr>
            <p:cxnSp>
              <p:nvCxnSpPr>
                <p:cNvPr id="97" name="직선 화살표 연결선 96"/>
                <p:cNvCxnSpPr/>
                <p:nvPr/>
              </p:nvCxnSpPr>
              <p:spPr>
                <a:xfrm flipH="1">
                  <a:off x="2412329" y="3137479"/>
                  <a:ext cx="264432" cy="0"/>
                </a:xfrm>
                <a:prstGeom prst="straightConnector1">
                  <a:avLst/>
                </a:prstGeom>
                <a:ln>
                  <a:solidFill>
                    <a:srgbClr val="E56239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/>
                <p:cNvCxnSpPr/>
                <p:nvPr/>
              </p:nvCxnSpPr>
              <p:spPr>
                <a:xfrm flipH="1" flipV="1">
                  <a:off x="2670292" y="2951448"/>
                  <a:ext cx="6469" cy="186031"/>
                </a:xfrm>
                <a:prstGeom prst="line">
                  <a:avLst/>
                </a:prstGeom>
                <a:ln>
                  <a:solidFill>
                    <a:srgbClr val="E562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TextBox 99"/>
              <p:cNvSpPr txBox="1"/>
              <p:nvPr/>
            </p:nvSpPr>
            <p:spPr>
              <a:xfrm>
                <a:off x="6718528" y="2970537"/>
                <a:ext cx="3038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or</a:t>
                </a:r>
                <a:endParaRPr lang="ko-KR" altLang="en-US" sz="1200" dirty="0"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cxnSp>
            <p:nvCxnSpPr>
              <p:cNvPr id="102" name="직선 화살표 연결선 101"/>
              <p:cNvCxnSpPr/>
              <p:nvPr/>
            </p:nvCxnSpPr>
            <p:spPr>
              <a:xfrm>
                <a:off x="6538611" y="4184144"/>
                <a:ext cx="583100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TextBox 102"/>
              <p:cNvSpPr txBox="1"/>
              <p:nvPr/>
            </p:nvSpPr>
            <p:spPr>
              <a:xfrm>
                <a:off x="7103396" y="4061124"/>
                <a:ext cx="4683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로그인</a:t>
                </a:r>
              </a:p>
            </p:txBody>
          </p:sp>
          <p:cxnSp>
            <p:nvCxnSpPr>
              <p:cNvPr id="104" name="직선 화살표 연결선 103"/>
              <p:cNvCxnSpPr/>
              <p:nvPr/>
            </p:nvCxnSpPr>
            <p:spPr>
              <a:xfrm>
                <a:off x="7530049" y="4184144"/>
                <a:ext cx="1160115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/>
              <p:cNvCxnSpPr/>
              <p:nvPr/>
            </p:nvCxnSpPr>
            <p:spPr>
              <a:xfrm flipH="1" flipV="1">
                <a:off x="8276467" y="4926743"/>
                <a:ext cx="1471606" cy="12446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7329535" y="4767736"/>
                <a:ext cx="10150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상세 </a:t>
                </a:r>
                <a:r>
                  <a:rPr lang="ko-KR" altLang="en-US" sz="1400" dirty="0" err="1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정보창</a:t>
                </a:r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확인</a:t>
                </a:r>
              </a:p>
            </p:txBody>
          </p:sp>
          <p:cxnSp>
            <p:nvCxnSpPr>
              <p:cNvPr id="107" name="직선 화살표 연결선 106"/>
              <p:cNvCxnSpPr>
                <a:stCxn id="106" idx="1"/>
              </p:cNvCxnSpPr>
              <p:nvPr/>
            </p:nvCxnSpPr>
            <p:spPr>
              <a:xfrm flipH="1" flipV="1">
                <a:off x="6586556" y="4921624"/>
                <a:ext cx="742979" cy="1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" name="직사각형 107"/>
              <p:cNvSpPr/>
              <p:nvPr/>
            </p:nvSpPr>
            <p:spPr>
              <a:xfrm>
                <a:off x="10053697" y="4061124"/>
                <a:ext cx="1413629" cy="55425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schemeClr val="tx1"/>
                    </a:solidFill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회원자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 리뷰 등록</a:t>
                </a: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2291000" y="1853203"/>
                <a:ext cx="876938" cy="3615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>
                    <a:latin typeface="서울남산 장체B" panose="02020603020101020101" pitchFamily="18" charset="-127"/>
                    <a:ea typeface="서울남산 장체B" panose="02020603020101020101" pitchFamily="18" charset="-127"/>
                  </a:rPr>
                  <a:t>순위 페이지</a:t>
                </a:r>
                <a:endParaRPr lang="ko-KR" altLang="en-US" sz="1100" b="1" dirty="0">
                  <a:latin typeface="서울남산 장체B" panose="02020603020101020101" pitchFamily="18" charset="-127"/>
                  <a:ea typeface="서울남산 장체B" panose="02020603020101020101" pitchFamily="18" charset="-127"/>
                </a:endParaRPr>
              </a:p>
            </p:txBody>
          </p:sp>
          <p:cxnSp>
            <p:nvCxnSpPr>
              <p:cNvPr id="113" name="직선 연결선 112"/>
              <p:cNvCxnSpPr/>
              <p:nvPr/>
            </p:nvCxnSpPr>
            <p:spPr>
              <a:xfrm>
                <a:off x="2725113" y="2214797"/>
                <a:ext cx="0" cy="3479339"/>
              </a:xfrm>
              <a:prstGeom prst="line">
                <a:avLst/>
              </a:prstGeom>
              <a:ln>
                <a:solidFill>
                  <a:srgbClr val="E56239"/>
                </a:solidFill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6" name="모서리가 둥근 직사각형 115"/>
              <p:cNvSpPr/>
              <p:nvPr/>
            </p:nvSpPr>
            <p:spPr>
              <a:xfrm>
                <a:off x="2670989" y="5321321"/>
                <a:ext cx="117526" cy="44036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1437069" y="5320719"/>
                <a:ext cx="117526" cy="20380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cxnSp>
            <p:nvCxnSpPr>
              <p:cNvPr id="121" name="직선 화살표 연결선 120"/>
              <p:cNvCxnSpPr>
                <a:endCxn id="130" idx="1"/>
              </p:cNvCxnSpPr>
              <p:nvPr/>
            </p:nvCxnSpPr>
            <p:spPr>
              <a:xfrm>
                <a:off x="1520775" y="5325184"/>
                <a:ext cx="71584" cy="599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1592359" y="5171894"/>
                <a:ext cx="10326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순위 페이지 클릭</a:t>
                </a:r>
              </a:p>
            </p:txBody>
          </p:sp>
          <p:cxnSp>
            <p:nvCxnSpPr>
              <p:cNvPr id="133" name="직선 화살표 연결선 132"/>
              <p:cNvCxnSpPr/>
              <p:nvPr/>
            </p:nvCxnSpPr>
            <p:spPr>
              <a:xfrm>
                <a:off x="2589500" y="5323419"/>
                <a:ext cx="71584" cy="599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직선 화살표 연결선 133"/>
              <p:cNvCxnSpPr/>
              <p:nvPr/>
            </p:nvCxnSpPr>
            <p:spPr>
              <a:xfrm>
                <a:off x="2843747" y="5320719"/>
                <a:ext cx="648381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" name="TextBox 134"/>
              <p:cNvSpPr txBox="1"/>
              <p:nvPr/>
            </p:nvSpPr>
            <p:spPr>
              <a:xfrm>
                <a:off x="3480612" y="5171894"/>
                <a:ext cx="1229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구별 순위 유치원 클릭</a:t>
                </a:r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6422264" y="5319364"/>
                <a:ext cx="93595" cy="57366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cxnSp>
            <p:nvCxnSpPr>
              <p:cNvPr id="137" name="직선 화살표 연결선 136"/>
              <p:cNvCxnSpPr/>
              <p:nvPr/>
            </p:nvCxnSpPr>
            <p:spPr>
              <a:xfrm>
                <a:off x="4678744" y="5325782"/>
                <a:ext cx="1693019" cy="0"/>
              </a:xfrm>
              <a:prstGeom prst="straightConnector1">
                <a:avLst/>
              </a:prstGeom>
              <a:ln>
                <a:solidFill>
                  <a:srgbClr val="E5623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1" name="그룹 140"/>
              <p:cNvGrpSpPr/>
              <p:nvPr/>
            </p:nvGrpSpPr>
            <p:grpSpPr>
              <a:xfrm rot="5400000" flipV="1">
                <a:off x="6576268" y="5345984"/>
                <a:ext cx="527398" cy="486994"/>
                <a:chOff x="2412329" y="2868397"/>
                <a:chExt cx="264432" cy="269082"/>
              </a:xfrm>
            </p:grpSpPr>
            <p:cxnSp>
              <p:nvCxnSpPr>
                <p:cNvPr id="142" name="직선 화살표 연결선 141"/>
                <p:cNvCxnSpPr/>
                <p:nvPr/>
              </p:nvCxnSpPr>
              <p:spPr>
                <a:xfrm flipH="1">
                  <a:off x="2412329" y="3137479"/>
                  <a:ext cx="264432" cy="0"/>
                </a:xfrm>
                <a:prstGeom prst="straightConnector1">
                  <a:avLst/>
                </a:prstGeom>
                <a:ln>
                  <a:solidFill>
                    <a:srgbClr val="E56239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>
                <a:xfrm flipV="1">
                  <a:off x="2676761" y="2868397"/>
                  <a:ext cx="0" cy="269082"/>
                </a:xfrm>
                <a:prstGeom prst="line">
                  <a:avLst/>
                </a:prstGeom>
                <a:ln>
                  <a:solidFill>
                    <a:srgbClr val="E562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TextBox 152"/>
              <p:cNvSpPr txBox="1"/>
              <p:nvPr/>
            </p:nvSpPr>
            <p:spPr>
              <a:xfrm>
                <a:off x="7158723" y="5478236"/>
                <a:ext cx="1234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이상 </a:t>
                </a:r>
                <a:r>
                  <a:rPr lang="ko-KR" altLang="en-US" sz="1400" dirty="0" err="1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상기내용과</a:t>
                </a:r>
                <a:r>
                  <a:rPr lang="ko-KR" altLang="en-US" sz="1400" dirty="0"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동일</a:t>
                </a:r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1197850" y="1457014"/>
              <a:ext cx="5335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300" dirty="0">
                  <a:latin typeface="서울남산 장체BL" panose="02020603020101020101" pitchFamily="18" charset="-127"/>
                  <a:ea typeface="서울남산 장체BL" panose="02020603020101020101" pitchFamily="18" charset="-127"/>
                </a:rPr>
                <a:t>&lt; </a:t>
              </a:r>
              <a:r>
                <a:rPr lang="ko-KR" altLang="en-US" spc="300" dirty="0">
                  <a:latin typeface="서울남산 장체BL" panose="02020603020101020101" pitchFamily="18" charset="-127"/>
                  <a:ea typeface="서울남산 장체BL" panose="02020603020101020101" pitchFamily="18" charset="-127"/>
                </a:rPr>
                <a:t>엄마의 지도 전체 시퀀스 </a:t>
              </a:r>
              <a:r>
                <a:rPr lang="ko-KR" altLang="en-US" spc="300" dirty="0" err="1">
                  <a:latin typeface="서울남산 장체BL" panose="02020603020101020101" pitchFamily="18" charset="-127"/>
                  <a:ea typeface="서울남산 장체BL" panose="02020603020101020101" pitchFamily="18" charset="-127"/>
                </a:rPr>
                <a:t>다이어</a:t>
              </a:r>
              <a:r>
                <a:rPr lang="ko-KR" altLang="en-US" spc="300" dirty="0">
                  <a:latin typeface="서울남산 장체BL" panose="02020603020101020101" pitchFamily="18" charset="-127"/>
                  <a:ea typeface="서울남산 장체BL" panose="02020603020101020101" pitchFamily="18" charset="-127"/>
                </a:rPr>
                <a:t> 그램 </a:t>
              </a:r>
              <a:r>
                <a:rPr lang="en-US" altLang="ko-KR" spc="300" dirty="0">
                  <a:latin typeface="서울남산 장체BL" panose="02020603020101020101" pitchFamily="18" charset="-127"/>
                  <a:ea typeface="서울남산 장체BL" panose="02020603020101020101" pitchFamily="18" charset="-127"/>
                </a:rPr>
                <a:t>&gt;</a:t>
              </a:r>
              <a:endParaRPr lang="ko-KR" altLang="en-US" spc="300" dirty="0">
                <a:latin typeface="서울남산 장체BL" panose="02020603020101020101" pitchFamily="18" charset="-127"/>
                <a:ea typeface="서울남산 장체B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20901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594</Words>
  <Application>Microsoft Office PowerPoint</Application>
  <PresentationFormat>와이드스크린</PresentationFormat>
  <Paragraphs>303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맑은 고딕</vt:lpstr>
      <vt:lpstr>서울남산 장체BL</vt:lpstr>
      <vt:lpstr>배달의민족 주아</vt:lpstr>
      <vt:lpstr>Arial</vt:lpstr>
      <vt:lpstr>210 수필명조 020</vt:lpstr>
      <vt:lpstr>스웨거 TTF</vt:lpstr>
      <vt:lpstr>서울남산 장체B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</vt:lpstr>
      <vt:lpstr>  </vt:lpstr>
      <vt:lpstr>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조규상</cp:lastModifiedBy>
  <cp:revision>179</cp:revision>
  <dcterms:created xsi:type="dcterms:W3CDTF">2019-03-06T08:18:04Z</dcterms:created>
  <dcterms:modified xsi:type="dcterms:W3CDTF">2019-07-23T13:09:03Z</dcterms:modified>
</cp:coreProperties>
</file>